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488" r:id="rId3"/>
    <p:sldId id="489" r:id="rId4"/>
    <p:sldId id="490" r:id="rId5"/>
    <p:sldId id="426" r:id="rId6"/>
    <p:sldId id="523" r:id="rId7"/>
    <p:sldId id="360" r:id="rId8"/>
    <p:sldId id="359" r:id="rId9"/>
    <p:sldId id="330" r:id="rId10"/>
    <p:sldId id="289" r:id="rId11"/>
    <p:sldId id="259" r:id="rId12"/>
    <p:sldId id="347" r:id="rId13"/>
    <p:sldId id="365" r:id="rId14"/>
    <p:sldId id="525" r:id="rId15"/>
    <p:sldId id="531" r:id="rId16"/>
    <p:sldId id="348" r:id="rId17"/>
    <p:sldId id="465" r:id="rId18"/>
    <p:sldId id="466" r:id="rId19"/>
    <p:sldId id="486" r:id="rId20"/>
    <p:sldId id="483" r:id="rId21"/>
    <p:sldId id="290" r:id="rId22"/>
    <p:sldId id="467" r:id="rId23"/>
    <p:sldId id="291" r:id="rId24"/>
    <p:sldId id="492" r:id="rId25"/>
    <p:sldId id="314" r:id="rId26"/>
    <p:sldId id="272" r:id="rId27"/>
    <p:sldId id="306" r:id="rId28"/>
    <p:sldId id="532" r:id="rId29"/>
    <p:sldId id="534" r:id="rId30"/>
    <p:sldId id="271" r:id="rId31"/>
    <p:sldId id="533" r:id="rId32"/>
    <p:sldId id="535" r:id="rId33"/>
    <p:sldId id="311" r:id="rId34"/>
    <p:sldId id="307" r:id="rId35"/>
    <p:sldId id="315" r:id="rId36"/>
    <p:sldId id="491" r:id="rId37"/>
    <p:sldId id="316" r:id="rId38"/>
    <p:sldId id="317" r:id="rId39"/>
    <p:sldId id="280" r:id="rId40"/>
    <p:sldId id="275" r:id="rId41"/>
    <p:sldId id="270" r:id="rId42"/>
    <p:sldId id="273" r:id="rId43"/>
    <p:sldId id="536" r:id="rId44"/>
    <p:sldId id="274" r:id="rId45"/>
    <p:sldId id="267" r:id="rId46"/>
    <p:sldId id="286" r:id="rId47"/>
    <p:sldId id="537" r:id="rId48"/>
    <p:sldId id="538" r:id="rId49"/>
    <p:sldId id="539" r:id="rId50"/>
    <p:sldId id="318" r:id="rId51"/>
    <p:sldId id="493" r:id="rId52"/>
    <p:sldId id="319" r:id="rId53"/>
    <p:sldId id="320" r:id="rId54"/>
    <p:sldId id="496" r:id="rId55"/>
    <p:sldId id="303" r:id="rId56"/>
    <p:sldId id="497" r:id="rId57"/>
    <p:sldId id="540" r:id="rId58"/>
    <p:sldId id="499" r:id="rId59"/>
    <p:sldId id="494" r:id="rId60"/>
    <p:sldId id="321" r:id="rId61"/>
    <p:sldId id="495" r:id="rId62"/>
    <p:sldId id="304" r:id="rId63"/>
    <p:sldId id="526" r:id="rId64"/>
    <p:sldId id="309" r:id="rId65"/>
    <p:sldId id="310" r:id="rId66"/>
    <p:sldId id="528" r:id="rId67"/>
    <p:sldId id="529" r:id="rId68"/>
    <p:sldId id="530" r:id="rId69"/>
    <p:sldId id="293" r:id="rId70"/>
    <p:sldId id="470" r:id="rId71"/>
    <p:sldId id="469" r:id="rId72"/>
    <p:sldId id="471" r:id="rId73"/>
    <p:sldId id="472" r:id="rId74"/>
    <p:sldId id="479" r:id="rId75"/>
    <p:sldId id="343" r:id="rId76"/>
    <p:sldId id="473" r:id="rId77"/>
    <p:sldId id="480" r:id="rId78"/>
    <p:sldId id="481" r:id="rId79"/>
    <p:sldId id="482" r:id="rId80"/>
    <p:sldId id="474" r:id="rId81"/>
    <p:sldId id="349" r:id="rId82"/>
    <p:sldId id="350" r:id="rId83"/>
    <p:sldId id="475" r:id="rId84"/>
    <p:sldId id="476" r:id="rId85"/>
    <p:sldId id="477"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0" autoAdjust="0"/>
    <p:restoredTop sz="77641" autoAdjust="0"/>
  </p:normalViewPr>
  <p:slideViewPr>
    <p:cSldViewPr>
      <p:cViewPr varScale="1">
        <p:scale>
          <a:sx n="51" d="100"/>
          <a:sy n="51" d="100"/>
        </p:scale>
        <p:origin x="1724" y="3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7646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431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effectLst/>
                <a:latin typeface="Times New Roman" panose="02020603050405020304" pitchFamily="18" charset="0"/>
                <a:cs typeface="Times New Roman" panose="02020603050405020304" pitchFamily="18" charset="0"/>
              </a:rPr>
              <a:t>In some cases, the digital customer journey can extend beyond the act of purchase or subscription; to customer loyalty. For example, the brand may offer personalized post-sale offers or adapted content to improve the buyer’s knowledge and experience of their newly purchased product.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54</a:t>
            </a:fld>
            <a:endParaRPr lang="en-US"/>
          </a:p>
        </p:txBody>
      </p:sp>
    </p:spTree>
    <p:extLst>
      <p:ext uri="{BB962C8B-B14F-4D97-AF65-F5344CB8AC3E}">
        <p14:creationId xmlns:p14="http://schemas.microsoft.com/office/powerpoint/2010/main" val="3722455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53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65</a:t>
            </a:fld>
            <a:endParaRPr lang="en-US"/>
          </a:p>
        </p:txBody>
      </p:sp>
    </p:spTree>
    <p:extLst>
      <p:ext uri="{BB962C8B-B14F-4D97-AF65-F5344CB8AC3E}">
        <p14:creationId xmlns:p14="http://schemas.microsoft.com/office/powerpoint/2010/main" val="1832048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2380332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4230560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145558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61478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Tree>
    <p:extLst>
      <p:ext uri="{BB962C8B-B14F-4D97-AF65-F5344CB8AC3E}">
        <p14:creationId xmlns:p14="http://schemas.microsoft.com/office/powerpoint/2010/main" val="3137798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In essence, this extension to non-Internet channels helps to differentiate digital marketing from online marketing, another catch-all term for the marketing methods mentioned above, which strictly occur online.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27</a:t>
            </a:fld>
            <a:endParaRPr lang="en-US"/>
          </a:p>
        </p:txBody>
      </p:sp>
    </p:spTree>
    <p:extLst>
      <p:ext uri="{BB962C8B-B14F-4D97-AF65-F5344CB8AC3E}">
        <p14:creationId xmlns:p14="http://schemas.microsoft.com/office/powerpoint/2010/main" val="38304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In essence, this extension to non-Internet channels helps to differentiate digital marketing from online marketing, another catch-all term for the marketing methods mentioned above, which strictly occur online.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28</a:t>
            </a:fld>
            <a:endParaRPr lang="en-US"/>
          </a:p>
        </p:txBody>
      </p:sp>
    </p:spTree>
    <p:extLst>
      <p:ext uri="{BB962C8B-B14F-4D97-AF65-F5344CB8AC3E}">
        <p14:creationId xmlns:p14="http://schemas.microsoft.com/office/powerpoint/2010/main" val="388122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In essence, this extension to non-Internet channels helps to differentiate digital marketing from online marketing, another catch-all term for the marketing methods mentioned above, which strictly occur online.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29</a:t>
            </a:fld>
            <a:endParaRPr lang="en-US"/>
          </a:p>
        </p:txBody>
      </p:sp>
    </p:spTree>
    <p:extLst>
      <p:ext uri="{BB962C8B-B14F-4D97-AF65-F5344CB8AC3E}">
        <p14:creationId xmlns:p14="http://schemas.microsoft.com/office/powerpoint/2010/main" val="11649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fontAlgn="base"/>
            <a:r>
              <a:rPr lang="en-US" b="1" i="0" dirty="0">
                <a:solidFill>
                  <a:srgbClr val="333333"/>
                </a:solidFill>
                <a:effectLst/>
                <a:latin typeface="Arimo"/>
              </a:rPr>
              <a:t>1. Digital devices</a:t>
            </a:r>
            <a:endParaRPr lang="en-US" b="0" i="0" dirty="0">
              <a:solidFill>
                <a:srgbClr val="333333"/>
              </a:solidFill>
              <a:effectLst/>
              <a:latin typeface="Arimo"/>
            </a:endParaRPr>
          </a:p>
          <a:p>
            <a:pPr algn="l" fontAlgn="base"/>
            <a:r>
              <a:rPr lang="en-US" b="0" i="0" dirty="0">
                <a:solidFill>
                  <a:srgbClr val="666666"/>
                </a:solidFill>
                <a:effectLst/>
                <a:latin typeface="Arimo"/>
              </a:rPr>
              <a:t>This device helps the audiences to interact with the brands through various digital methods. </a:t>
            </a:r>
          </a:p>
          <a:p>
            <a:pPr algn="l" fontAlgn="base"/>
            <a:r>
              <a:rPr lang="en-US" b="0" i="0" dirty="0">
                <a:solidFill>
                  <a:srgbClr val="666666"/>
                </a:solidFill>
                <a:effectLst/>
                <a:latin typeface="Arimo"/>
              </a:rPr>
              <a:t>The various digital devices include: </a:t>
            </a:r>
          </a:p>
          <a:p>
            <a:pPr algn="l" fontAlgn="base">
              <a:buFont typeface="Arial" panose="020B0604020202020204" pitchFamily="34" charset="0"/>
              <a:buChar char="•"/>
            </a:pPr>
            <a:r>
              <a:rPr lang="en-US" b="0" i="0" dirty="0">
                <a:solidFill>
                  <a:srgbClr val="666666"/>
                </a:solidFill>
                <a:effectLst/>
                <a:latin typeface="Arimo"/>
              </a:rPr>
              <a:t>Mobile phones</a:t>
            </a:r>
          </a:p>
          <a:p>
            <a:pPr algn="l" fontAlgn="base">
              <a:buFont typeface="Arial" panose="020B0604020202020204" pitchFamily="34" charset="0"/>
              <a:buChar char="•"/>
            </a:pPr>
            <a:r>
              <a:rPr lang="en-US" b="0" i="0" dirty="0">
                <a:solidFill>
                  <a:srgbClr val="666666"/>
                </a:solidFill>
                <a:effectLst/>
                <a:latin typeface="Arimo"/>
              </a:rPr>
              <a:t> Laptops,</a:t>
            </a:r>
          </a:p>
          <a:p>
            <a:pPr algn="l" fontAlgn="base">
              <a:buFont typeface="Arial" panose="020B0604020202020204" pitchFamily="34" charset="0"/>
              <a:buChar char="•"/>
            </a:pPr>
            <a:r>
              <a:rPr lang="en-US" b="0" i="0" dirty="0">
                <a:solidFill>
                  <a:srgbClr val="666666"/>
                </a:solidFill>
                <a:effectLst/>
                <a:latin typeface="Arimo"/>
              </a:rPr>
              <a:t>Gaming devices</a:t>
            </a:r>
          </a:p>
          <a:p>
            <a:pPr algn="l" fontAlgn="base">
              <a:buFont typeface="Arial" panose="020B0604020202020204" pitchFamily="34" charset="0"/>
              <a:buChar char="•"/>
            </a:pPr>
            <a:r>
              <a:rPr lang="en-US" b="0" i="0" dirty="0">
                <a:solidFill>
                  <a:srgbClr val="666666"/>
                </a:solidFill>
                <a:effectLst/>
                <a:latin typeface="Arimo"/>
              </a:rPr>
              <a:t> Television.</a:t>
            </a:r>
          </a:p>
          <a:p>
            <a:pPr algn="l" fontAlgn="base"/>
            <a:r>
              <a:rPr lang="en-US" b="0" i="0" dirty="0">
                <a:solidFill>
                  <a:srgbClr val="666666"/>
                </a:solidFill>
                <a:effectLst/>
                <a:latin typeface="Arimo"/>
              </a:rPr>
              <a:t>These devices help customers to stay connected with brands constantly.</a:t>
            </a:r>
          </a:p>
          <a:p>
            <a:endParaRPr lang="en-IN" dirty="0"/>
          </a:p>
          <a:p>
            <a:pPr algn="l" fontAlgn="base"/>
            <a:r>
              <a:rPr lang="en-US" b="1" i="0" dirty="0">
                <a:solidFill>
                  <a:srgbClr val="333333"/>
                </a:solidFill>
                <a:effectLst/>
                <a:latin typeface="Arimo"/>
              </a:rPr>
              <a:t>2. Digital platform</a:t>
            </a:r>
            <a:endParaRPr lang="en-US" b="0" i="0" dirty="0">
              <a:solidFill>
                <a:srgbClr val="333333"/>
              </a:solidFill>
              <a:effectLst/>
              <a:latin typeface="Arimo"/>
            </a:endParaRPr>
          </a:p>
          <a:p>
            <a:pPr algn="l" fontAlgn="base"/>
            <a:r>
              <a:rPr lang="en-US" b="0" i="0" dirty="0">
                <a:solidFill>
                  <a:srgbClr val="666666"/>
                </a:solidFill>
                <a:effectLst/>
                <a:latin typeface="Arimo"/>
              </a:rPr>
              <a:t>A browser works as a medium that helps to create interactions between brands and customers. </a:t>
            </a:r>
          </a:p>
          <a:p>
            <a:pPr algn="l" fontAlgn="base"/>
            <a:r>
              <a:rPr lang="en-US" b="0" i="0" dirty="0">
                <a:solidFill>
                  <a:srgbClr val="666666"/>
                </a:solidFill>
                <a:effectLst/>
                <a:latin typeface="Arimo"/>
              </a:rPr>
              <a:t>Among digital platforms, social media is the largest and it has users more than half of the world population. Reports say that social media receive 950,000 new users each day.</a:t>
            </a:r>
          </a:p>
          <a:p>
            <a:pPr algn="l" fontAlgn="base"/>
            <a:r>
              <a:rPr lang="en-US" b="0" i="0" dirty="0">
                <a:solidFill>
                  <a:srgbClr val="666666"/>
                </a:solidFill>
                <a:effectLst/>
                <a:latin typeface="Arimo"/>
              </a:rPr>
              <a:t>Applications and browsers digital platforms include:</a:t>
            </a:r>
          </a:p>
          <a:p>
            <a:pPr algn="l" fontAlgn="base">
              <a:buFont typeface="Arial" panose="020B0604020202020204" pitchFamily="34" charset="0"/>
              <a:buChar char="•"/>
            </a:pPr>
            <a:r>
              <a:rPr lang="en-US" b="0" i="0" dirty="0">
                <a:solidFill>
                  <a:srgbClr val="666666"/>
                </a:solidFill>
                <a:effectLst/>
                <a:latin typeface="Arimo"/>
              </a:rPr>
              <a:t>Google</a:t>
            </a:r>
          </a:p>
          <a:p>
            <a:pPr algn="l" fontAlgn="base">
              <a:buFont typeface="Arial" panose="020B0604020202020204" pitchFamily="34" charset="0"/>
              <a:buChar char="•"/>
            </a:pPr>
            <a:r>
              <a:rPr lang="en-US" b="0" i="0" dirty="0">
                <a:solidFill>
                  <a:srgbClr val="666666"/>
                </a:solidFill>
                <a:effectLst/>
                <a:latin typeface="Arimo"/>
              </a:rPr>
              <a:t>YouTube</a:t>
            </a:r>
          </a:p>
          <a:p>
            <a:pPr algn="l" fontAlgn="base">
              <a:buFont typeface="Arial" panose="020B0604020202020204" pitchFamily="34" charset="0"/>
              <a:buChar char="•"/>
            </a:pPr>
            <a:r>
              <a:rPr lang="en-US" b="0" i="0" dirty="0">
                <a:solidFill>
                  <a:srgbClr val="666666"/>
                </a:solidFill>
                <a:effectLst/>
                <a:latin typeface="Arimo"/>
              </a:rPr>
              <a:t> Twitter</a:t>
            </a:r>
          </a:p>
          <a:p>
            <a:pPr algn="l" fontAlgn="base">
              <a:buFont typeface="Arial" panose="020B0604020202020204" pitchFamily="34" charset="0"/>
              <a:buChar char="•"/>
            </a:pPr>
            <a:r>
              <a:rPr lang="en-US" b="0" i="0" dirty="0">
                <a:solidFill>
                  <a:srgbClr val="666666"/>
                </a:solidFill>
                <a:effectLst/>
                <a:latin typeface="Arimo"/>
              </a:rPr>
              <a:t> LinkedIn</a:t>
            </a:r>
          </a:p>
          <a:p>
            <a:pPr algn="l" fontAlgn="base">
              <a:buFont typeface="Arial" panose="020B0604020202020204" pitchFamily="34" charset="0"/>
              <a:buChar char="•"/>
            </a:pPr>
            <a:r>
              <a:rPr lang="en-US" b="0" i="0" dirty="0">
                <a:solidFill>
                  <a:srgbClr val="666666"/>
                </a:solidFill>
                <a:effectLst/>
                <a:latin typeface="Arimo"/>
              </a:rPr>
              <a:t>Facebook</a:t>
            </a:r>
          </a:p>
          <a:p>
            <a:endParaRPr lang="en-IN" dirty="0"/>
          </a:p>
          <a:p>
            <a:pPr algn="l" fontAlgn="base"/>
            <a:r>
              <a:rPr lang="en-US" b="1" i="0" dirty="0">
                <a:solidFill>
                  <a:srgbClr val="333333"/>
                </a:solidFill>
                <a:effectLst/>
                <a:latin typeface="Arimo"/>
              </a:rPr>
              <a:t>3. Digital media</a:t>
            </a:r>
            <a:endParaRPr lang="en-US" b="0" i="0" dirty="0">
              <a:solidFill>
                <a:srgbClr val="333333"/>
              </a:solidFill>
              <a:effectLst/>
              <a:latin typeface="Arimo"/>
            </a:endParaRPr>
          </a:p>
          <a:p>
            <a:pPr algn="l" fontAlgn="base"/>
            <a:r>
              <a:rPr lang="en-US" b="0" i="0" dirty="0">
                <a:solidFill>
                  <a:srgbClr val="666666"/>
                </a:solidFill>
                <a:effectLst/>
                <a:latin typeface="Arimo"/>
              </a:rPr>
              <a:t>This refers to paid, and owned communications channels which helps to build engagement with the target market using several ways includes,</a:t>
            </a:r>
          </a:p>
          <a:p>
            <a:pPr algn="l" fontAlgn="base">
              <a:buFont typeface="Arial" panose="020B0604020202020204" pitchFamily="34" charset="0"/>
              <a:buChar char="•"/>
            </a:pPr>
            <a:r>
              <a:rPr lang="en-US" b="0" i="0" dirty="0">
                <a:solidFill>
                  <a:srgbClr val="666666"/>
                </a:solidFill>
                <a:effectLst/>
                <a:latin typeface="Arimo"/>
              </a:rPr>
              <a:t>Advertising emails</a:t>
            </a:r>
          </a:p>
          <a:p>
            <a:pPr algn="l" fontAlgn="base">
              <a:buFont typeface="Arial" panose="020B0604020202020204" pitchFamily="34" charset="0"/>
              <a:buChar char="•"/>
            </a:pPr>
            <a:r>
              <a:rPr lang="en-US" b="0" i="0" dirty="0">
                <a:solidFill>
                  <a:srgbClr val="666666"/>
                </a:solidFill>
                <a:effectLst/>
                <a:latin typeface="Arimo"/>
              </a:rPr>
              <a:t>Messaging</a:t>
            </a:r>
          </a:p>
          <a:p>
            <a:pPr algn="l" fontAlgn="base">
              <a:buFont typeface="Arial" panose="020B0604020202020204" pitchFamily="34" charset="0"/>
              <a:buChar char="•"/>
            </a:pPr>
            <a:r>
              <a:rPr lang="en-US" b="0" i="0" dirty="0">
                <a:solidFill>
                  <a:srgbClr val="666666"/>
                </a:solidFill>
                <a:effectLst/>
                <a:latin typeface="Arimo"/>
              </a:rPr>
              <a:t>Search engines</a:t>
            </a:r>
          </a:p>
          <a:p>
            <a:pPr algn="l" fontAlgn="base">
              <a:buFont typeface="Arial" panose="020B0604020202020204" pitchFamily="34" charset="0"/>
              <a:buChar char="•"/>
            </a:pPr>
            <a:r>
              <a:rPr lang="en-US" b="0" i="0" dirty="0">
                <a:solidFill>
                  <a:srgbClr val="666666"/>
                </a:solidFill>
                <a:effectLst/>
                <a:latin typeface="Arimo"/>
              </a:rPr>
              <a:t>Social networks.</a:t>
            </a:r>
          </a:p>
          <a:p>
            <a:endParaRPr lang="en-IN" dirty="0"/>
          </a:p>
          <a:p>
            <a:pPr algn="l" fontAlgn="base"/>
            <a:r>
              <a:rPr lang="en-US" b="1" i="0" dirty="0">
                <a:solidFill>
                  <a:srgbClr val="333333"/>
                </a:solidFill>
                <a:effectLst/>
                <a:latin typeface="Arimo"/>
              </a:rPr>
              <a:t>4. Digital data</a:t>
            </a:r>
            <a:endParaRPr lang="en-US" b="0" i="0" dirty="0">
              <a:solidFill>
                <a:srgbClr val="333333"/>
              </a:solidFill>
              <a:effectLst/>
              <a:latin typeface="Arimo"/>
            </a:endParaRPr>
          </a:p>
          <a:p>
            <a:pPr algn="l" fontAlgn="base"/>
            <a:r>
              <a:rPr lang="en-US" b="0" i="0" dirty="0">
                <a:solidFill>
                  <a:srgbClr val="666666"/>
                </a:solidFill>
                <a:effectLst/>
                <a:latin typeface="Arimo"/>
              </a:rPr>
              <a:t>This consists of customers profiles and engagement patterns with businesses. Collect data about consumers, which gives u the insight on their interest, and curate their buying decisions for promoting. This data is used for cross-selling, Improving user experience, and increasing customers buying rate. This analysis also helps to promote new products and its use cases.</a:t>
            </a:r>
          </a:p>
          <a:p>
            <a:pPr algn="l" fontAlgn="base"/>
            <a:r>
              <a:rPr lang="en-US" b="0" i="0" dirty="0">
                <a:solidFill>
                  <a:srgbClr val="666666"/>
                </a:solidFill>
                <a:effectLst/>
                <a:latin typeface="Arimo"/>
              </a:rPr>
              <a:t>Here are some of the ways to collect this data digitally such as:</a:t>
            </a:r>
          </a:p>
          <a:p>
            <a:pPr algn="l" fontAlgn="base">
              <a:buFont typeface="Arial" panose="020B0604020202020204" pitchFamily="34" charset="0"/>
              <a:buChar char="•"/>
            </a:pPr>
            <a:r>
              <a:rPr lang="en-US" b="0" i="0" dirty="0">
                <a:solidFill>
                  <a:srgbClr val="666666"/>
                </a:solidFill>
                <a:effectLst/>
                <a:latin typeface="Arimo"/>
              </a:rPr>
              <a:t> Website contacts form</a:t>
            </a:r>
          </a:p>
          <a:p>
            <a:pPr algn="l" fontAlgn="base">
              <a:buFont typeface="Arial" panose="020B0604020202020204" pitchFamily="34" charset="0"/>
              <a:buChar char="•"/>
            </a:pPr>
            <a:r>
              <a:rPr lang="en-US" b="0" i="0" dirty="0">
                <a:solidFill>
                  <a:srgbClr val="666666"/>
                </a:solidFill>
                <a:effectLst/>
                <a:latin typeface="Arimo"/>
              </a:rPr>
              <a:t> POS</a:t>
            </a:r>
          </a:p>
          <a:p>
            <a:pPr algn="l" fontAlgn="base">
              <a:buFont typeface="Arial" panose="020B0604020202020204" pitchFamily="34" charset="0"/>
              <a:buChar char="•"/>
            </a:pPr>
            <a:r>
              <a:rPr lang="en-US" b="0" i="0" dirty="0">
                <a:solidFill>
                  <a:srgbClr val="666666"/>
                </a:solidFill>
                <a:effectLst/>
                <a:latin typeface="Arimo"/>
              </a:rPr>
              <a:t> Contests</a:t>
            </a:r>
          </a:p>
          <a:p>
            <a:pPr algn="l" fontAlgn="base">
              <a:buFont typeface="Arial" panose="020B0604020202020204" pitchFamily="34" charset="0"/>
              <a:buChar char="•"/>
            </a:pPr>
            <a:r>
              <a:rPr lang="en-US" b="0" i="0" dirty="0">
                <a:solidFill>
                  <a:srgbClr val="666666"/>
                </a:solidFill>
                <a:effectLst/>
                <a:latin typeface="Arimo"/>
              </a:rPr>
              <a:t>Surveys,</a:t>
            </a:r>
          </a:p>
          <a:p>
            <a:pPr algn="l" fontAlgn="base">
              <a:buFont typeface="Arial" panose="020B0604020202020204" pitchFamily="34" charset="0"/>
              <a:buChar char="•"/>
            </a:pPr>
            <a:r>
              <a:rPr lang="en-US" b="0" i="0" dirty="0">
                <a:solidFill>
                  <a:srgbClr val="666666"/>
                </a:solidFill>
                <a:effectLst/>
                <a:latin typeface="Arimo"/>
              </a:rPr>
              <a:t>Event sign-ups</a:t>
            </a:r>
          </a:p>
          <a:p>
            <a:pPr algn="l" fontAlgn="base">
              <a:buFont typeface="Arial" panose="020B0604020202020204" pitchFamily="34" charset="0"/>
              <a:buChar char="•"/>
            </a:pPr>
            <a:r>
              <a:rPr lang="en-US" b="0" i="0" dirty="0">
                <a:solidFill>
                  <a:srgbClr val="666666"/>
                </a:solidFill>
                <a:effectLst/>
                <a:latin typeface="Arimo"/>
              </a:rPr>
              <a:t>App installation </a:t>
            </a:r>
          </a:p>
          <a:p>
            <a:endParaRPr lang="en-IN" dirty="0"/>
          </a:p>
          <a:p>
            <a:pPr algn="l" fontAlgn="base"/>
            <a:r>
              <a:rPr lang="en-US" b="1" i="0" dirty="0">
                <a:solidFill>
                  <a:srgbClr val="333333"/>
                </a:solidFill>
                <a:effectLst/>
                <a:latin typeface="Arimo"/>
              </a:rPr>
              <a:t>5. Digital technology</a:t>
            </a:r>
            <a:endParaRPr lang="en-US" b="0" i="0" dirty="0">
              <a:solidFill>
                <a:srgbClr val="333333"/>
              </a:solidFill>
              <a:effectLst/>
              <a:latin typeface="Arimo"/>
            </a:endParaRPr>
          </a:p>
          <a:p>
            <a:pPr algn="l" fontAlgn="base"/>
            <a:r>
              <a:rPr lang="en-US" b="0" i="0" dirty="0">
                <a:solidFill>
                  <a:srgbClr val="666666"/>
                </a:solidFill>
                <a:effectLst/>
                <a:latin typeface="Arimo"/>
              </a:rPr>
              <a:t>These are electronic tools, systems, devices and resources that help to generate, store or process data. For example, artificial intelligence, cloud computing, virtual reality, big data and Internet of Things. It focuses on building interactive experiences across various platforms.</a:t>
            </a:r>
          </a:p>
          <a:p>
            <a:pPr algn="l" fontAlgn="base"/>
            <a:r>
              <a:rPr lang="en-US" b="0" i="0" dirty="0">
                <a:solidFill>
                  <a:srgbClr val="666666"/>
                </a:solidFill>
                <a:effectLst/>
                <a:latin typeface="Arimo"/>
              </a:rPr>
              <a:t>Artificial Intelligence helps businesses to collect more data about their audience. Then, they use these data to offer:</a:t>
            </a:r>
          </a:p>
          <a:p>
            <a:pPr algn="l" fontAlgn="base">
              <a:buFont typeface="Arial" panose="020B0604020202020204" pitchFamily="34" charset="0"/>
              <a:buChar char="•"/>
            </a:pPr>
            <a:r>
              <a:rPr lang="en-US" b="0" i="0" dirty="0">
                <a:solidFill>
                  <a:srgbClr val="666666"/>
                </a:solidFill>
                <a:effectLst/>
                <a:latin typeface="Arimo"/>
              </a:rPr>
              <a:t> Predictive search</a:t>
            </a:r>
          </a:p>
          <a:p>
            <a:pPr algn="l" fontAlgn="base">
              <a:buFont typeface="Arial" panose="020B0604020202020204" pitchFamily="34" charset="0"/>
              <a:buChar char="•"/>
            </a:pPr>
            <a:r>
              <a:rPr lang="en-US" b="0" i="0" dirty="0">
                <a:solidFill>
                  <a:srgbClr val="666666"/>
                </a:solidFill>
                <a:effectLst/>
                <a:latin typeface="Arimo"/>
              </a:rPr>
              <a:t> Chatbots</a:t>
            </a:r>
          </a:p>
          <a:p>
            <a:pPr algn="l" fontAlgn="base">
              <a:buFont typeface="Arial" panose="020B0604020202020204" pitchFamily="34" charset="0"/>
              <a:buChar char="•"/>
            </a:pPr>
            <a:r>
              <a:rPr lang="en-US" b="0" i="0" dirty="0">
                <a:solidFill>
                  <a:srgbClr val="666666"/>
                </a:solidFill>
                <a:effectLst/>
                <a:latin typeface="Arimo"/>
              </a:rPr>
              <a:t> Recommendation engines</a:t>
            </a: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30</a:t>
            </a:fld>
            <a:endParaRPr lang="en-US"/>
          </a:p>
        </p:txBody>
      </p:sp>
    </p:spTree>
    <p:extLst>
      <p:ext uri="{BB962C8B-B14F-4D97-AF65-F5344CB8AC3E}">
        <p14:creationId xmlns:p14="http://schemas.microsoft.com/office/powerpoint/2010/main" val="2996376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nSpc>
                <a:spcPct val="160000"/>
              </a:lnSpc>
            </a:pPr>
            <a:r>
              <a:rPr lang="en-IN" sz="1200" b="1" dirty="0">
                <a:latin typeface="Times New Roman" panose="02020603050405020304" pitchFamily="18" charset="0"/>
                <a:cs typeface="Times New Roman" panose="02020603050405020304" pitchFamily="18" charset="0"/>
              </a:rPr>
              <a:t>Targeting</a:t>
            </a:r>
            <a:r>
              <a:rPr lang="en-IN"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Digital marketing allows businesses to target a specific audience with specific demographics. It also allows for very personalized targeting. Traditional Marketing in turn, are not highly specific in its targeting.</a:t>
            </a:r>
          </a:p>
          <a:p>
            <a:pPr>
              <a:lnSpc>
                <a:spcPct val="160000"/>
              </a:lnSpc>
            </a:pPr>
            <a:r>
              <a:rPr lang="en-US" sz="1200" b="1" dirty="0">
                <a:latin typeface="Times New Roman" panose="02020603050405020304" pitchFamily="18" charset="0"/>
                <a:cs typeface="Times New Roman" panose="02020603050405020304" pitchFamily="18" charset="0"/>
              </a:rPr>
              <a:t>It’s Good On The Pocket: </a:t>
            </a:r>
            <a:r>
              <a:rPr lang="en-US" sz="1200" dirty="0">
                <a:latin typeface="Times New Roman" panose="02020603050405020304" pitchFamily="18" charset="0"/>
                <a:cs typeface="Times New Roman" panose="02020603050405020304" pitchFamily="18" charset="0"/>
              </a:rPr>
              <a:t>Traditional Marketing such as print ads, broadcasting, etc. takes a great chunk out of your budget. As opposed to it, Digital marketing is rather cost friendly. You can build your website free on WordPress and SEO can get you organic i.e. not paid traffic to your website, which can get you customers who buy your products/services</a:t>
            </a:r>
            <a:r>
              <a:rPr lang="en-US" sz="1200" b="1" dirty="0">
                <a:latin typeface="Times New Roman" panose="02020603050405020304" pitchFamily="18" charset="0"/>
                <a:cs typeface="Times New Roman" panose="02020603050405020304" pitchFamily="18" charset="0"/>
              </a:rPr>
              <a:t>.</a:t>
            </a:r>
          </a:p>
          <a:p>
            <a:pPr>
              <a:lnSpc>
                <a:spcPct val="160000"/>
              </a:lnSpc>
            </a:pPr>
            <a:r>
              <a:rPr lang="en-US" sz="1200" b="1" dirty="0">
                <a:latin typeface="Times New Roman" panose="02020603050405020304" pitchFamily="18" charset="0"/>
                <a:cs typeface="Times New Roman" panose="02020603050405020304" pitchFamily="18" charset="0"/>
              </a:rPr>
              <a:t>Find The World At Your Fingertips</a:t>
            </a:r>
            <a:r>
              <a:rPr lang="en-US" sz="1200" dirty="0">
                <a:latin typeface="Times New Roman" panose="02020603050405020304" pitchFamily="18" charset="0"/>
                <a:cs typeface="Times New Roman" panose="02020603050405020304" pitchFamily="18" charset="0"/>
              </a:rPr>
              <a:t>: Unlike Traditional Marketing which is restricted to a region or even nation, Digital Marketing gives you a global reach. You can market and promote your business to the global audience and market. Thus, you get a larger reach.</a:t>
            </a:r>
          </a:p>
          <a:p>
            <a:pPr>
              <a:lnSpc>
                <a:spcPct val="160000"/>
              </a:lnSpc>
            </a:pPr>
            <a:r>
              <a:rPr lang="en-US" sz="1200" b="1" i="0" dirty="0">
                <a:effectLst/>
                <a:latin typeface="Times New Roman" panose="02020603050405020304" pitchFamily="18" charset="0"/>
                <a:cs typeface="Times New Roman" panose="02020603050405020304" pitchFamily="18" charset="0"/>
              </a:rPr>
              <a:t>It Gives You The Proofs: </a:t>
            </a:r>
            <a:r>
              <a:rPr lang="en-US" sz="1200" b="0" i="0" dirty="0">
                <a:solidFill>
                  <a:srgbClr val="000000"/>
                </a:solidFill>
                <a:effectLst/>
                <a:latin typeface="Times New Roman" panose="02020603050405020304" pitchFamily="18" charset="0"/>
                <a:cs typeface="Times New Roman" panose="02020603050405020304" pitchFamily="18" charset="0"/>
              </a:rPr>
              <a:t>Once you put in a newspaper ad or TV ad or poster, you don’t really glean any information on how many people were inspired to buy your product/service by any specific Traditional Marketing Medium. Digital Marketing comes with tools which give all the data, analytics, and reports, on any one or more marketing campaigns you are running.</a:t>
            </a:r>
          </a:p>
          <a:p>
            <a:pPr>
              <a:lnSpc>
                <a:spcPct val="160000"/>
              </a:lnSpc>
            </a:pPr>
            <a:r>
              <a:rPr lang="en-US" sz="1200" b="1" i="0" dirty="0">
                <a:solidFill>
                  <a:srgbClr val="000000"/>
                </a:solidFill>
                <a:effectLst/>
                <a:latin typeface="Times New Roman" panose="02020603050405020304" pitchFamily="18" charset="0"/>
                <a:cs typeface="Times New Roman" panose="02020603050405020304" pitchFamily="18" charset="0"/>
              </a:rPr>
              <a:t>It Makes For A Two way Interaction: </a:t>
            </a:r>
            <a:r>
              <a:rPr lang="en-US" sz="1200" b="0" i="0" dirty="0">
                <a:solidFill>
                  <a:srgbClr val="000000"/>
                </a:solidFill>
                <a:effectLst/>
                <a:latin typeface="Times New Roman" panose="02020603050405020304" pitchFamily="18" charset="0"/>
                <a:cs typeface="Times New Roman" panose="02020603050405020304" pitchFamily="18" charset="0"/>
              </a:rPr>
              <a:t>Traditional Marketing is a rather one way interaction. A advertisement on TV, radio, newspaper, etc. Digital Marketing however, allows for a two way interaction, so that the audience/reader can put in his/her opinions and even questions.</a:t>
            </a:r>
          </a:p>
          <a:p>
            <a:pPr>
              <a:lnSpc>
                <a:spcPct val="160000"/>
              </a:lnSpc>
            </a:pPr>
            <a:endParaRPr lang="en-IN"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a:p>
        </p:txBody>
      </p:sp>
    </p:spTree>
    <p:extLst>
      <p:ext uri="{BB962C8B-B14F-4D97-AF65-F5344CB8AC3E}">
        <p14:creationId xmlns:p14="http://schemas.microsoft.com/office/powerpoint/2010/main" val="760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C343A1-3B24-4042-B1A1-C324C2A68149}" type="datetime1">
              <a:rPr lang="en-US" smtClean="0"/>
              <a:t>1/29/2023</a:t>
            </a:fld>
            <a:endParaRPr lang="en-US"/>
          </a:p>
        </p:txBody>
      </p:sp>
      <p:sp>
        <p:nvSpPr>
          <p:cNvPr id="5" name="Footer Placeholder 4"/>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670AF-5C97-4BF0-BCF2-58242138227E}" type="datetime1">
              <a:rPr lang="en-US" smtClean="0"/>
              <a:t>1/29/2023</a:t>
            </a:fld>
            <a:endParaRPr lang="en-US"/>
          </a:p>
        </p:txBody>
      </p:sp>
      <p:sp>
        <p:nvSpPr>
          <p:cNvPr id="5" name="Footer Placeholder 4"/>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AEE9EE-7208-4B06-8A18-13A26D343CEC}" type="datetime1">
              <a:rPr lang="en-US" smtClean="0"/>
              <a:t>1/29/2023</a:t>
            </a:fld>
            <a:endParaRPr lang="en-US"/>
          </a:p>
        </p:txBody>
      </p:sp>
      <p:sp>
        <p:nvSpPr>
          <p:cNvPr id="5" name="Footer Placeholder 4"/>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F59F3-EE4C-4CA2-BEE3-A362ACBEB9D6}" type="datetime1">
              <a:rPr lang="en-US" smtClean="0"/>
              <a:t>1/29/2023</a:t>
            </a:fld>
            <a:endParaRPr lang="en-US"/>
          </a:p>
        </p:txBody>
      </p:sp>
      <p:sp>
        <p:nvSpPr>
          <p:cNvPr id="5" name="Footer Placeholder 4"/>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1D4CE1-C6B2-484C-8640-44A96C4593C1}" type="datetime1">
              <a:rPr lang="en-US" smtClean="0"/>
              <a:t>1/29/2023</a:t>
            </a:fld>
            <a:endParaRPr lang="en-US"/>
          </a:p>
        </p:txBody>
      </p:sp>
      <p:sp>
        <p:nvSpPr>
          <p:cNvPr id="5" name="Footer Placeholder 4"/>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388742-3D92-4535-830F-7BEDFEB519D4}" type="datetime1">
              <a:rPr lang="en-US" smtClean="0"/>
              <a:t>1/29/2023</a:t>
            </a:fld>
            <a:endParaRPr lang="en-US"/>
          </a:p>
        </p:txBody>
      </p:sp>
      <p:sp>
        <p:nvSpPr>
          <p:cNvPr id="6" name="Footer Placeholder 5"/>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80477D-7E2E-499F-963E-AEA19FF3F129}" type="datetime1">
              <a:rPr lang="en-US" smtClean="0"/>
              <a:t>1/29/2023</a:t>
            </a:fld>
            <a:endParaRPr lang="en-US"/>
          </a:p>
        </p:txBody>
      </p:sp>
      <p:sp>
        <p:nvSpPr>
          <p:cNvPr id="8" name="Footer Placeholder 7"/>
          <p:cNvSpPr>
            <a:spLocks noGrp="1"/>
          </p:cNvSpPr>
          <p:nvPr>
            <p:ph type="ftr" sz="quarter" idx="11"/>
          </p:nvPr>
        </p:nvSpPr>
        <p:spPr/>
        <p:txBody>
          <a:bodyPr/>
          <a:lstStyle/>
          <a:p>
            <a:r>
              <a:rPr lang="en-US"/>
              <a:t>Dr. Priyanka Malhotra           Digital Marketing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E4C11-A33B-4211-8CEB-DD25AA7AA546}" type="datetime1">
              <a:rPr lang="en-US" smtClean="0"/>
              <a:t>1/29/2023</a:t>
            </a:fld>
            <a:endParaRPr lang="en-US"/>
          </a:p>
        </p:txBody>
      </p:sp>
      <p:sp>
        <p:nvSpPr>
          <p:cNvPr id="4" name="Footer Placeholder 3"/>
          <p:cNvSpPr>
            <a:spLocks noGrp="1"/>
          </p:cNvSpPr>
          <p:nvPr>
            <p:ph type="ftr" sz="quarter" idx="11"/>
          </p:nvPr>
        </p:nvSpPr>
        <p:spPr/>
        <p:txBody>
          <a:bodyPr/>
          <a:lstStyle/>
          <a:p>
            <a:r>
              <a:rPr lang="en-US"/>
              <a:t>Dr. Priyanka Malhotra           Digital Marketing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3F7F4-B99F-499B-977D-B1C183F415C1}" type="datetime1">
              <a:rPr lang="en-US" smtClean="0"/>
              <a:t>1/29/2023</a:t>
            </a:fld>
            <a:endParaRPr lang="en-US"/>
          </a:p>
        </p:txBody>
      </p:sp>
      <p:sp>
        <p:nvSpPr>
          <p:cNvPr id="3" name="Footer Placeholder 2"/>
          <p:cNvSpPr>
            <a:spLocks noGrp="1"/>
          </p:cNvSpPr>
          <p:nvPr>
            <p:ph type="ftr" sz="quarter" idx="11"/>
          </p:nvPr>
        </p:nvSpPr>
        <p:spPr/>
        <p:txBody>
          <a:bodyPr/>
          <a:lstStyle/>
          <a:p>
            <a:r>
              <a:rPr lang="en-US"/>
              <a:t>Dr. Priyanka Malhotra           Digital Marketing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3DC389-FC5C-4060-B523-CC67D258ED87}" type="datetime1">
              <a:rPr lang="en-US" smtClean="0"/>
              <a:t>1/29/2023</a:t>
            </a:fld>
            <a:endParaRPr lang="en-US"/>
          </a:p>
        </p:txBody>
      </p:sp>
      <p:sp>
        <p:nvSpPr>
          <p:cNvPr id="6" name="Footer Placeholder 5"/>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57658-AC1C-4A0A-BD01-41AA263C3455}" type="datetime1">
              <a:rPr lang="en-US" smtClean="0"/>
              <a:t>1/29/2023</a:t>
            </a:fld>
            <a:endParaRPr lang="en-US"/>
          </a:p>
        </p:txBody>
      </p:sp>
      <p:sp>
        <p:nvSpPr>
          <p:cNvPr id="6" name="Footer Placeholder 5"/>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06E83-6062-48FF-9302-0F3F4D840DD4}" type="datetime1">
              <a:rPr lang="en-US" smtClean="0"/>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Priyanka Malhotra           Digital Marketing               Unit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Xuq6_udbeH0&amp;list=PLi3oNa09iwJRByiNwEJNaZ3XVKcveovzk"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youtube.com/watch?v=X-pCbWwu50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riyankamalhotra@niet.co.in"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www.youtube.com/watch?v=2ydz3DjkFS0&amp;t=35s" TargetMode="External"/><Relationship Id="rId3" Type="http://schemas.openxmlformats.org/officeDocument/2006/relationships/hyperlink" Target="https://www.youtube.com/watch?v=aC-DwwgqG6A" TargetMode="External"/><Relationship Id="rId7" Type="http://schemas.openxmlformats.org/officeDocument/2006/relationships/hyperlink" Target="https://www.youtube.com/watch?v=ZVuHLPl69mM"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academy.hubspot.com/courses/digital-marketing" TargetMode="External"/><Relationship Id="rId11" Type="http://schemas.openxmlformats.org/officeDocument/2006/relationships/image" Target="../media/image3.jpeg"/><Relationship Id="rId5" Type="http://schemas.openxmlformats.org/officeDocument/2006/relationships/hyperlink" Target="https://www.youtube.com/watch?v=lEF8yxSDejk" TargetMode="External"/><Relationship Id="rId10" Type="http://schemas.openxmlformats.org/officeDocument/2006/relationships/hyperlink" Target="https://www.coursera.org/specializations/digital-marketing" TargetMode="External"/><Relationship Id="rId4" Type="http://schemas.openxmlformats.org/officeDocument/2006/relationships/hyperlink" Target="https://www.youtube.com/watch?v=KlTTWj4wTqE" TargetMode="External"/><Relationship Id="rId9" Type="http://schemas.openxmlformats.org/officeDocument/2006/relationships/hyperlink" Target="https://www.udemy.com/courses/marketing/digital-marketing/"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onlineinterviewquestions.com/digital-marketing-mcq/#collapseUnfiled1"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onlineinterviewquestions.com/digital-marketing-mcq/#collapseUnfiled4" TargetMode="External"/><Relationship Id="rId4" Type="http://schemas.openxmlformats.org/officeDocument/2006/relationships/hyperlink" Target="https://www.onlineinterviewquestions.com/digital-marketing-mcq/#collapseUnfiled3"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onlineinterviewquestions.com/digital-marketing-mcq/#collapseUnfiled5"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onlineinterviewquestions.com/digital-marketing-mcq/#collapseUnfiled7"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aktuonline.com/papers/mba-3-sem-digital-and-social-media-marketing-kmbmk03-2020.pdf"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aktuonline.com/papers/B.Tech-3-sem-digital-mar"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package" Target="../embeddings/Microsoft_Word_Document.docx"/></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package" Target="../embeddings/Microsoft_Word_Document1.docx"/></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equinetacademy.com/what-is-digital-marketing/"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engaiodigital.com/online-marketing-mix/" TargetMode="External"/><Relationship Id="rId4" Type="http://schemas.openxmlformats.org/officeDocument/2006/relationships/hyperlink" Target="https://www.intelligenthq.com/the-six-types-of-digital-consum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500" dirty="0">
              <a:solidFill>
                <a:schemeClr val="tx1"/>
              </a:solidFill>
            </a:endParaRPr>
          </a:p>
          <a:p>
            <a:r>
              <a:rPr lang="en-US" sz="2800" dirty="0">
                <a:solidFill>
                  <a:schemeClr val="tx1"/>
                </a:solidFill>
              </a:rPr>
              <a:t>Introduction to Digital Marketing</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sz="2400" dirty="0">
              <a:solidFill>
                <a:schemeClr val="tx1"/>
              </a:solidFill>
            </a:endParaRPr>
          </a:p>
          <a:p>
            <a:pPr algn="ctr">
              <a:spcBef>
                <a:spcPct val="20000"/>
              </a:spcBef>
              <a:defRPr/>
            </a:pPr>
            <a:r>
              <a:rPr lang="en-US" sz="2400" dirty="0">
                <a:solidFill>
                  <a:schemeClr val="tx1"/>
                </a:solidFill>
              </a:rPr>
              <a:t>Dr. Priyanka Malhotra</a:t>
            </a:r>
          </a:p>
          <a:p>
            <a:pPr algn="ctr">
              <a:spcBef>
                <a:spcPct val="20000"/>
              </a:spcBef>
              <a:defRPr/>
            </a:pPr>
            <a:r>
              <a:rPr lang="en-US" sz="2400" dirty="0">
                <a:solidFill>
                  <a:schemeClr val="tx1"/>
                </a:solidFill>
              </a:rPr>
              <a:t> MBA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ABEB90B4-283B-4B28-AA3F-DB3A94440DAB}" type="datetime1">
              <a:rPr lang="en-US" smtClean="0"/>
              <a:t>1/29/2023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a:t>Dr. Priyanka Malhotra           Digital Marketing               Unit 1</a:t>
            </a:r>
            <a:endParaRPr lang="en-US" dirty="0"/>
          </a:p>
        </p:txBody>
      </p:sp>
      <p:sp>
        <p:nvSpPr>
          <p:cNvPr id="14" name="Subtitle 2"/>
          <p:cNvSpPr txBox="1">
            <a:spLocks/>
          </p:cNvSpPr>
          <p:nvPr/>
        </p:nvSpPr>
        <p:spPr>
          <a:xfrm>
            <a:off x="152400" y="3733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47500" lnSpcReduction="20000"/>
          </a:bodyPr>
          <a:lstStyle/>
          <a:p>
            <a:pPr algn="ctr">
              <a:spcBef>
                <a:spcPct val="20000"/>
              </a:spcBef>
              <a:defRPr/>
            </a:pPr>
            <a:endParaRPr lang="en-US" sz="2900" dirty="0">
              <a:solidFill>
                <a:schemeClr val="tx1"/>
              </a:solidFill>
            </a:endParaRPr>
          </a:p>
          <a:p>
            <a:pPr algn="ctr">
              <a:spcBef>
                <a:spcPct val="20000"/>
              </a:spcBef>
              <a:defRPr/>
            </a:pPr>
            <a:r>
              <a:rPr lang="en-US" sz="7200" dirty="0">
                <a:solidFill>
                  <a:schemeClr val="tx1"/>
                </a:solidFill>
                <a:cs typeface="Times New Roman" panose="02020603050405020304" pitchFamily="18" charset="0"/>
              </a:rPr>
              <a:t>DIGITAL MARKETING</a:t>
            </a:r>
          </a:p>
          <a:p>
            <a:pPr algn="ctr">
              <a:spcBef>
                <a:spcPct val="20000"/>
              </a:spcBef>
              <a:defRPr/>
            </a:pPr>
            <a:endParaRPr lang="en-US" sz="7200" dirty="0">
              <a:solidFill>
                <a:schemeClr val="tx1"/>
              </a:solidFill>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endParaRPr lang="en-US" sz="2000" noProof="0" dirty="0">
              <a:solidFill>
                <a:schemeClr val="tx1"/>
              </a:solidFill>
            </a:endParaRPr>
          </a:p>
          <a:p>
            <a:pPr lvl="0" algn="ctr">
              <a:spcBef>
                <a:spcPct val="20000"/>
              </a:spcBef>
              <a:defRPr/>
            </a:pPr>
            <a:r>
              <a:rPr lang="en-US" sz="2000" dirty="0" err="1">
                <a:solidFill>
                  <a:schemeClr val="tx1"/>
                </a:solidFill>
              </a:rPr>
              <a:t>B.Tech</a:t>
            </a:r>
            <a:r>
              <a:rPr lang="en-US" sz="2000" noProof="0" dirty="0">
                <a:solidFill>
                  <a:schemeClr val="tx1"/>
                </a:solidFill>
              </a:rPr>
              <a:t> CSE </a:t>
            </a:r>
            <a:r>
              <a:rPr lang="en-US" sz="2000" dirty="0">
                <a:solidFill>
                  <a:schemeClr val="tx1"/>
                </a:solidFill>
              </a:rPr>
              <a:t>S</a:t>
            </a:r>
            <a:r>
              <a:rPr kumimoji="0" lang="en-US" sz="2000" b="0" i="0" u="none" strike="noStrike" kern="1200" cap="none" spc="0" normalizeH="0" noProof="0" dirty="0" err="1">
                <a:ln>
                  <a:noFill/>
                </a:ln>
                <a:solidFill>
                  <a:schemeClr val="tx1"/>
                </a:solidFill>
                <a:effectLst/>
                <a:uLnTx/>
                <a:uFillTx/>
                <a:latin typeface="+mn-lt"/>
                <a:ea typeface="+mn-ea"/>
                <a:cs typeface="+mn-cs"/>
              </a:rPr>
              <a:t>emester</a:t>
            </a:r>
            <a:r>
              <a:rPr kumimoji="0" lang="en-US" sz="2000" b="0" i="0" u="none" strike="noStrike" kern="1200" cap="none" spc="0" normalizeH="0" noProof="0" dirty="0">
                <a:ln>
                  <a:noFill/>
                </a:ln>
                <a:solidFill>
                  <a:schemeClr val="tx1"/>
                </a:solidFill>
                <a:effectLst/>
                <a:uLnTx/>
                <a:uFillTx/>
                <a:latin typeface="+mn-lt"/>
                <a:ea typeface="+mn-ea"/>
                <a:cs typeface="+mn-cs"/>
              </a:rPr>
              <a:t> </a:t>
            </a:r>
            <a:r>
              <a:rPr lang="en-US" sz="2000" noProof="0" dirty="0">
                <a:solidFill>
                  <a:schemeClr val="tx1"/>
                </a:solidFill>
              </a:rPr>
              <a:t>VI</a:t>
            </a:r>
            <a:endParaRPr lang="en-US" sz="2000" dirty="0">
              <a:solidFill>
                <a:schemeClr val="tx1"/>
              </a:solidFill>
            </a:endParaRPr>
          </a:p>
        </p:txBody>
      </p:sp>
      <p:pic>
        <p:nvPicPr>
          <p:cNvPr id="16" name="Picture 2" descr="NIET, Greater Noida: Cutoff, Placements, Courses, Fees, Admission 2022">
            <a:extLst>
              <a:ext uri="{FF2B5EF4-FFF2-40B4-BE49-F238E27FC236}">
                <a16:creationId xmlns:a16="http://schemas.microsoft.com/office/drawing/2014/main" id="{C74D1C1D-1B06-C6C7-E3A1-DAB474E6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4744D8-9AC8-49C8-9F38-51C0C723460D}"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D830A01C-4116-3C50-E8D5-0119471FA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30417277-7595-FFB8-1831-F32466BFF0D3}"/>
              </a:ext>
            </a:extLst>
          </p:cNvPr>
          <p:cNvGraphicFramePr>
            <a:graphicFrameLocks noGrp="1"/>
          </p:cNvGraphicFramePr>
          <p:nvPr>
            <p:extLst>
              <p:ext uri="{D42A27DB-BD31-4B8C-83A1-F6EECF244321}">
                <p14:modId xmlns:p14="http://schemas.microsoft.com/office/powerpoint/2010/main" val="2147271227"/>
              </p:ext>
            </p:extLst>
          </p:nvPr>
        </p:nvGraphicFramePr>
        <p:xfrm>
          <a:off x="685800" y="1371600"/>
          <a:ext cx="7619999" cy="4267198"/>
        </p:xfrm>
        <a:graphic>
          <a:graphicData uri="http://schemas.openxmlformats.org/drawingml/2006/table">
            <a:tbl>
              <a:tblPr firstRow="1" firstCol="1" bandRow="1">
                <a:tableStyleId>{5C22544A-7EE6-4342-B048-85BDC9FD1C3A}</a:tableStyleId>
              </a:tblPr>
              <a:tblGrid>
                <a:gridCol w="1492779">
                  <a:extLst>
                    <a:ext uri="{9D8B030D-6E8A-4147-A177-3AD203B41FA5}">
                      <a16:colId xmlns:a16="http://schemas.microsoft.com/office/drawing/2014/main" val="881074059"/>
                    </a:ext>
                  </a:extLst>
                </a:gridCol>
                <a:gridCol w="6127220">
                  <a:extLst>
                    <a:ext uri="{9D8B030D-6E8A-4147-A177-3AD203B41FA5}">
                      <a16:colId xmlns:a16="http://schemas.microsoft.com/office/drawing/2014/main" val="2498263328"/>
                    </a:ext>
                  </a:extLst>
                </a:gridCol>
              </a:tblGrid>
              <a:tr h="803787">
                <a:tc>
                  <a:txBody>
                    <a:bodyPr/>
                    <a:lstStyle/>
                    <a:p>
                      <a:pPr marL="0" marR="0" algn="ctr">
                        <a:lnSpc>
                          <a:spcPct val="115000"/>
                        </a:lnSpc>
                        <a:spcBef>
                          <a:spcPts val="0"/>
                        </a:spcBef>
                        <a:spcAft>
                          <a:spcPts val="0"/>
                        </a:spcAft>
                        <a:tabLst>
                          <a:tab pos="1533525" algn="l"/>
                        </a:tabLs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783590" algn="l"/>
                        </a:tabLst>
                      </a:pPr>
                      <a:r>
                        <a:rPr lang="en-US" sz="2000" kern="1200">
                          <a:effectLst/>
                        </a:rPr>
                        <a:t>Provide understanding of digital and social media marketing practices.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036093"/>
                  </a:ext>
                </a:extLst>
              </a:tr>
              <a:tr h="803787">
                <a:tc>
                  <a:txBody>
                    <a:bodyPr/>
                    <a:lstStyle/>
                    <a:p>
                      <a:pPr marL="0" marR="0" algn="ctr">
                        <a:lnSpc>
                          <a:spcPct val="115000"/>
                        </a:lnSpc>
                        <a:spcBef>
                          <a:spcPts val="0"/>
                        </a:spcBef>
                        <a:spcAft>
                          <a:spcPts val="0"/>
                        </a:spcAft>
                        <a:tabLst>
                          <a:tab pos="1533525"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15"/>
                        </a:spcBef>
                        <a:spcAft>
                          <a:spcPts val="0"/>
                        </a:spcAft>
                        <a:tabLst>
                          <a:tab pos="783590" algn="l"/>
                        </a:tabLst>
                      </a:pPr>
                      <a:r>
                        <a:rPr lang="en-US" sz="2000" kern="1200">
                          <a:effectLst/>
                        </a:rPr>
                        <a:t>Provide understanding of different social media platforms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818724"/>
                  </a:ext>
                </a:extLst>
              </a:tr>
              <a:tr h="803787">
                <a:tc>
                  <a:txBody>
                    <a:bodyPr/>
                    <a:lstStyle/>
                    <a:p>
                      <a:pPr marL="0" marR="0" algn="ctr">
                        <a:lnSpc>
                          <a:spcPct val="115000"/>
                        </a:lnSpc>
                        <a:spcBef>
                          <a:spcPts val="0"/>
                        </a:spcBef>
                        <a:spcAft>
                          <a:spcPts val="0"/>
                        </a:spcAft>
                        <a:tabLst>
                          <a:tab pos="1533525"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05"/>
                        </a:spcBef>
                        <a:spcAft>
                          <a:spcPts val="0"/>
                        </a:spcAft>
                      </a:pPr>
                      <a:r>
                        <a:rPr lang="en-US" sz="2000" kern="1200">
                          <a:effectLst/>
                        </a:rPr>
                        <a:t>Impart learning on various digital channels and how to acquire and engage consumers online.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8912868"/>
                  </a:ext>
                </a:extLst>
              </a:tr>
              <a:tr h="1116927">
                <a:tc>
                  <a:txBody>
                    <a:bodyPr/>
                    <a:lstStyle/>
                    <a:p>
                      <a:pPr marL="0" marR="0" algn="ctr">
                        <a:lnSpc>
                          <a:spcPct val="115000"/>
                        </a:lnSpc>
                        <a:spcBef>
                          <a:spcPts val="0"/>
                        </a:spcBef>
                        <a:spcAft>
                          <a:spcPts val="0"/>
                        </a:spcAft>
                        <a:tabLst>
                          <a:tab pos="1533525" algn="l"/>
                        </a:tabLs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gn="just">
                        <a:lnSpc>
                          <a:spcPct val="105000"/>
                        </a:lnSpc>
                        <a:spcBef>
                          <a:spcPts val="715"/>
                        </a:spcBef>
                        <a:spcAft>
                          <a:spcPts val="0"/>
                        </a:spcAft>
                        <a:tabLst>
                          <a:tab pos="1533525" algn="l"/>
                        </a:tabLst>
                      </a:pPr>
                      <a:r>
                        <a:rPr lang="en-US" sz="2000" kern="1200">
                          <a:effectLst/>
                        </a:rPr>
                        <a:t>Provide insights on building organizational competency by way of digital marketing practices and cost considerations.</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1164553"/>
                  </a:ext>
                </a:extLst>
              </a:tr>
              <a:tr h="738910">
                <a:tc>
                  <a:txBody>
                    <a:bodyPr/>
                    <a:lstStyle/>
                    <a:p>
                      <a:pPr marL="0" marR="0" algn="ctr">
                        <a:lnSpc>
                          <a:spcPct val="115000"/>
                        </a:lnSpc>
                        <a:spcBef>
                          <a:spcPts val="0"/>
                        </a:spcBef>
                        <a:spcAft>
                          <a:spcPts val="0"/>
                        </a:spcAft>
                        <a:tabLst>
                          <a:tab pos="1533525" algn="l"/>
                        </a:tabLs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nSpc>
                          <a:spcPct val="105000"/>
                        </a:lnSpc>
                        <a:spcBef>
                          <a:spcPts val="715"/>
                        </a:spcBef>
                        <a:spcAft>
                          <a:spcPts val="0"/>
                        </a:spcAft>
                        <a:tabLst>
                          <a:tab pos="1533525" algn="l"/>
                        </a:tabLst>
                      </a:pPr>
                      <a:r>
                        <a:rPr lang="en-US" sz="2000" kern="1200" dirty="0">
                          <a:effectLst/>
                        </a:rPr>
                        <a:t>Develop understanding of the latest digital practices for marketing and promotion.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4690757"/>
                  </a:ext>
                </a:extLst>
              </a:tr>
            </a:tbl>
          </a:graphicData>
        </a:graphic>
      </p:graphicFrame>
    </p:spTree>
    <p:extLst>
      <p:ext uri="{BB962C8B-B14F-4D97-AF65-F5344CB8AC3E}">
        <p14:creationId xmlns:p14="http://schemas.microsoft.com/office/powerpoint/2010/main" val="1299264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F255C9-1445-48F1-AEDC-88A46BCAE5BA}"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18CF45A-FD31-7F54-D2E6-2F561873E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332A1A38-7F63-1547-6E2E-70B2570A608F}"/>
              </a:ext>
            </a:extLst>
          </p:cNvPr>
          <p:cNvGraphicFramePr>
            <a:graphicFrameLocks noGrp="1"/>
          </p:cNvGraphicFramePr>
          <p:nvPr>
            <p:extLst>
              <p:ext uri="{D42A27DB-BD31-4B8C-83A1-F6EECF244321}">
                <p14:modId xmlns:p14="http://schemas.microsoft.com/office/powerpoint/2010/main" val="1939160417"/>
              </p:ext>
            </p:extLst>
          </p:nvPr>
        </p:nvGraphicFramePr>
        <p:xfrm>
          <a:off x="457200" y="805802"/>
          <a:ext cx="8305800" cy="5467330"/>
        </p:xfrm>
        <a:graphic>
          <a:graphicData uri="http://schemas.openxmlformats.org/drawingml/2006/table">
            <a:tbl>
              <a:tblPr firstRow="1" firstCol="1" bandRow="1">
                <a:tableStyleId>{5C22544A-7EE6-4342-B048-85BDC9FD1C3A}</a:tableStyleId>
              </a:tblPr>
              <a:tblGrid>
                <a:gridCol w="731265">
                  <a:extLst>
                    <a:ext uri="{9D8B030D-6E8A-4147-A177-3AD203B41FA5}">
                      <a16:colId xmlns:a16="http://schemas.microsoft.com/office/drawing/2014/main" val="2461581847"/>
                    </a:ext>
                  </a:extLst>
                </a:gridCol>
                <a:gridCol w="4685999">
                  <a:extLst>
                    <a:ext uri="{9D8B030D-6E8A-4147-A177-3AD203B41FA5}">
                      <a16:colId xmlns:a16="http://schemas.microsoft.com/office/drawing/2014/main" val="1042118414"/>
                    </a:ext>
                  </a:extLst>
                </a:gridCol>
                <a:gridCol w="2888536">
                  <a:extLst>
                    <a:ext uri="{9D8B030D-6E8A-4147-A177-3AD203B41FA5}">
                      <a16:colId xmlns:a16="http://schemas.microsoft.com/office/drawing/2014/main" val="1103444251"/>
                    </a:ext>
                  </a:extLst>
                </a:gridCol>
              </a:tblGrid>
              <a:tr h="1155718">
                <a:tc>
                  <a:txBody>
                    <a:bodyPr/>
                    <a:lstStyle/>
                    <a:p>
                      <a:pPr marL="0" marR="0" algn="ctr">
                        <a:lnSpc>
                          <a:spcPct val="115000"/>
                        </a:lnSpc>
                        <a:spcBef>
                          <a:spcPts val="0"/>
                        </a:spcBef>
                        <a:spcAft>
                          <a:spcPts val="0"/>
                        </a:spcAft>
                      </a:pPr>
                      <a:r>
                        <a:rPr lang="en-US" sz="1800">
                          <a:effectLst/>
                        </a:rPr>
                        <a:t> </a:t>
                      </a:r>
                    </a:p>
                    <a:p>
                      <a:pPr marL="0" marR="0" algn="ctr">
                        <a:lnSpc>
                          <a:spcPct val="115000"/>
                        </a:lnSpc>
                        <a:spcBef>
                          <a:spcPts val="0"/>
                        </a:spcBef>
                        <a:spcAft>
                          <a:spcPts val="0"/>
                        </a:spcAft>
                      </a:pPr>
                      <a:r>
                        <a:rPr lang="en-US" sz="1800">
                          <a:effectLst/>
                        </a:rPr>
                        <a:t>CO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715"/>
                        </a:spcBef>
                        <a:spcAft>
                          <a:spcPts val="0"/>
                        </a:spcAft>
                      </a:pPr>
                      <a:r>
                        <a:rPr lang="en-US" sz="1800">
                          <a:effectLst/>
                        </a:rPr>
                        <a:t>Develop an understanding of digital and social media marketing practices.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Remembering (K1)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0262696"/>
                  </a:ext>
                </a:extLst>
              </a:tr>
              <a:tr h="844460">
                <a:tc>
                  <a:txBody>
                    <a:bodyPr/>
                    <a:lstStyle/>
                    <a:p>
                      <a:pPr marL="0" marR="0" algn="ctr">
                        <a:lnSpc>
                          <a:spcPct val="115000"/>
                        </a:lnSpc>
                        <a:spcBef>
                          <a:spcPts val="0"/>
                        </a:spcBef>
                        <a:spcAft>
                          <a:spcPts val="0"/>
                        </a:spcAft>
                      </a:pPr>
                      <a:r>
                        <a:rPr lang="en-US" sz="1800">
                          <a:effectLst/>
                        </a:rPr>
                        <a:t>CO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nSpc>
                          <a:spcPct val="105000"/>
                        </a:lnSpc>
                        <a:spcBef>
                          <a:spcPts val="715"/>
                        </a:spcBef>
                        <a:spcAft>
                          <a:spcPts val="0"/>
                        </a:spcAft>
                      </a:pPr>
                      <a:r>
                        <a:rPr lang="en-US" sz="1800">
                          <a:effectLst/>
                        </a:rPr>
                        <a:t>Develop understanding of the social media platforms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Comprehending (K 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7666344"/>
                  </a:ext>
                </a:extLst>
              </a:tr>
              <a:tr h="687939">
                <a:tc>
                  <a:txBody>
                    <a:bodyPr/>
                    <a:lstStyle/>
                    <a:p>
                      <a:pPr marL="0" marR="0" algn="ctr">
                        <a:lnSpc>
                          <a:spcPct val="115000"/>
                        </a:lnSpc>
                        <a:spcBef>
                          <a:spcPts val="0"/>
                        </a:spcBef>
                        <a:spcAft>
                          <a:spcPts val="0"/>
                        </a:spcAft>
                      </a:pPr>
                      <a:r>
                        <a:rPr lang="en-US" sz="1800">
                          <a:effectLst/>
                        </a:rPr>
                        <a:t>CO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gn="just">
                        <a:lnSpc>
                          <a:spcPct val="105000"/>
                        </a:lnSpc>
                        <a:spcBef>
                          <a:spcPts val="715"/>
                        </a:spcBef>
                        <a:spcAft>
                          <a:spcPts val="0"/>
                        </a:spcAft>
                      </a:pPr>
                      <a:r>
                        <a:rPr lang="en-US" sz="1800">
                          <a:effectLst/>
                        </a:rPr>
                        <a:t>Acquire the skill to acquire and engage consumers online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Applying (K4)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2947882"/>
                  </a:ext>
                </a:extLst>
              </a:tr>
              <a:tr h="1857385">
                <a:tc>
                  <a:txBody>
                    <a:bodyPr/>
                    <a:lstStyle/>
                    <a:p>
                      <a:pPr marL="0" marR="0" algn="ctr">
                        <a:lnSpc>
                          <a:spcPct val="115000"/>
                        </a:lnSpc>
                        <a:spcBef>
                          <a:spcPts val="0"/>
                        </a:spcBef>
                        <a:spcAft>
                          <a:spcPts val="0"/>
                        </a:spcAft>
                      </a:pPr>
                      <a:r>
                        <a:rPr lang="en-US" sz="1800">
                          <a:effectLst/>
                        </a:rPr>
                        <a:t>CO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Develop	understanding	of	building organizational competency by way of digital marketing practices and cost considerations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Analyzing (K5)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0314530"/>
                  </a:ext>
                </a:extLst>
              </a:tr>
              <a:tr h="921828">
                <a:tc>
                  <a:txBody>
                    <a:bodyPr/>
                    <a:lstStyle/>
                    <a:p>
                      <a:pPr marL="0" marR="0">
                        <a:lnSpc>
                          <a:spcPct val="115000"/>
                        </a:lnSpc>
                        <a:spcBef>
                          <a:spcPts val="0"/>
                        </a:spcBef>
                        <a:spcAft>
                          <a:spcPts val="1000"/>
                        </a:spcAft>
                      </a:pPr>
                      <a:r>
                        <a:rPr lang="en-US" sz="1800">
                          <a:effectLst/>
                        </a:rPr>
                        <a:t>CO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200"/>
                        </a:spcBef>
                        <a:spcAft>
                          <a:spcPts val="1000"/>
                        </a:spcAft>
                      </a:pPr>
                      <a:r>
                        <a:rPr lang="en-US" sz="1800">
                          <a:effectLst/>
                        </a:rPr>
                        <a:t>Develop understanding of the latest digital practices for marketing and promotion.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dirty="0">
                          <a:effectLst/>
                        </a:rPr>
                        <a:t>Knowledge (K2), Applying (K4)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4691127"/>
                  </a:ext>
                </a:extLst>
              </a:tr>
            </a:tbl>
          </a:graphicData>
        </a:graphic>
      </p:graphicFrame>
    </p:spTree>
    <p:extLst>
      <p:ext uri="{BB962C8B-B14F-4D97-AF65-F5344CB8AC3E}">
        <p14:creationId xmlns:p14="http://schemas.microsoft.com/office/powerpoint/2010/main" val="17770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4495800"/>
          </a:xfrm>
        </p:spPr>
        <p:txBody>
          <a:bodyPr>
            <a:noAutofit/>
          </a:bodyPr>
          <a:lstStyle/>
          <a:p>
            <a:pPr>
              <a:buNone/>
            </a:pPr>
            <a:r>
              <a:rPr lang="en-US" sz="2400" dirty="0">
                <a:latin typeface="Times New Roman" panose="02020603050405020304" pitchFamily="18" charset="0"/>
                <a:cs typeface="Times New Roman" panose="02020603050405020304" pitchFamily="18" charset="0"/>
              </a:rPr>
              <a:t>PO1:   Knowledge of Management theories and practices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PO2:  Analytical &amp; Critical thinking abilities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PO3:  Value based leadership</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PO5: Achievement of Organizational goals	</a:t>
            </a:r>
          </a:p>
          <a:p>
            <a:endParaRPr lang="en-US" sz="2400" dirty="0"/>
          </a:p>
          <a:p>
            <a:pPr>
              <a:buNone/>
            </a:pPr>
            <a:endParaRPr lang="en-US" sz="2400" dirty="0"/>
          </a:p>
          <a:p>
            <a:pPr>
              <a:buNone/>
            </a:pPr>
            <a:r>
              <a:rPr lang="en-US" sz="2400" dirty="0"/>
              <a:t> </a:t>
            </a:r>
          </a:p>
          <a:p>
            <a:pPr>
              <a:buNone/>
            </a:pPr>
            <a:r>
              <a:rPr lang="en-US" sz="2400" dirty="0"/>
              <a:t>           	</a:t>
            </a:r>
          </a:p>
          <a:p>
            <a:endParaRPr lang="en-US" sz="2400" dirty="0"/>
          </a:p>
          <a:p>
            <a:pPr>
              <a:buNone/>
            </a:pPr>
            <a:endParaRPr lang="en-US" sz="2400" dirty="0">
              <a:latin typeface="Arial" pitchFamily="34" charset="0"/>
              <a:cs typeface="Arial" pitchFamily="34" charset="0"/>
            </a:endParaRPr>
          </a:p>
        </p:txBody>
      </p:sp>
      <p:sp>
        <p:nvSpPr>
          <p:cNvPr id="6" name="Date Placeholder 5"/>
          <p:cNvSpPr>
            <a:spLocks noGrp="1"/>
          </p:cNvSpPr>
          <p:nvPr>
            <p:ph type="dt" sz="half" idx="10"/>
          </p:nvPr>
        </p:nvSpPr>
        <p:spPr/>
        <p:txBody>
          <a:bodyPr/>
          <a:lstStyle/>
          <a:p>
            <a:fld id="{F1E1B66A-22D7-44E1-AECB-E03CAB5A5F74}" type="datetime1">
              <a:rPr lang="en-US" smtClean="0"/>
              <a:t>1/29/2023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Dr. Priyanka Malhotra           Digital Marketing               Unit 1</a:t>
            </a:r>
            <a:endParaRPr lang="en-US" dirty="0"/>
          </a:p>
        </p:txBody>
      </p:sp>
      <p:pic>
        <p:nvPicPr>
          <p:cNvPr id="11" name="Picture 2" descr="NIET, Greater Noida: Cutoff, Placements, Courses, Fees, Admission 2021">
            <a:extLst>
              <a:ext uri="{FF2B5EF4-FFF2-40B4-BE49-F238E27FC236}">
                <a16:creationId xmlns:a16="http://schemas.microsoft.com/office/drawing/2014/main" id="{C5E99BC3-F7F4-4E5D-8923-0807DD08F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99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112" y="1004762"/>
            <a:ext cx="8989888" cy="6251825"/>
          </a:xfrm>
        </p:spPr>
        <p:txBody>
          <a:bodyPr>
            <a:normAutofit/>
          </a:bodyPr>
          <a:lstStyle/>
          <a:p>
            <a:pPr>
              <a:buNone/>
            </a:pPr>
            <a:r>
              <a:rPr lang="en-US" sz="1800" b="1" dirty="0"/>
              <a:t>                                      </a:t>
            </a:r>
          </a:p>
          <a:p>
            <a:pPr>
              <a:buNone/>
            </a:pPr>
            <a:r>
              <a:rPr lang="en-US" sz="2000" dirty="0">
                <a:latin typeface="Times New Roman" panose="02020603050405020304" pitchFamily="18" charset="0"/>
                <a:cs typeface="Times New Roman" panose="02020603050405020304" pitchFamily="18" charset="0"/>
              </a:rPr>
              <a:t>            </a:t>
            </a:r>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endParaRPr lang="en-US" sz="1800" b="1" dirty="0"/>
          </a:p>
          <a:p>
            <a:pPr>
              <a:buNone/>
            </a:pPr>
            <a:r>
              <a:rPr lang="en-US" sz="1800" dirty="0"/>
              <a:t>                                                </a:t>
            </a:r>
          </a:p>
          <a:p>
            <a:pPr>
              <a:buNone/>
            </a:pPr>
            <a:endParaRPr lang="en-US" sz="1800" dirty="0"/>
          </a:p>
          <a:p>
            <a:pPr>
              <a:buNone/>
            </a:pPr>
            <a:r>
              <a:rPr lang="en-US" sz="1800" dirty="0"/>
              <a:t>                                    High=3,Medium =2 ,Low=1</a:t>
            </a:r>
          </a:p>
          <a:p>
            <a:pPr>
              <a:buNone/>
            </a:pPr>
            <a:r>
              <a:rPr lang="en-US" sz="1600" dirty="0"/>
              <a:t>                                    </a:t>
            </a:r>
          </a:p>
        </p:txBody>
      </p:sp>
      <p:sp>
        <p:nvSpPr>
          <p:cNvPr id="6" name="Date Placeholder 5"/>
          <p:cNvSpPr>
            <a:spLocks noGrp="1"/>
          </p:cNvSpPr>
          <p:nvPr>
            <p:ph type="dt" sz="half" idx="10"/>
          </p:nvPr>
        </p:nvSpPr>
        <p:spPr/>
        <p:txBody>
          <a:bodyPr/>
          <a:lstStyle/>
          <a:p>
            <a:fld id="{210495FE-2CB5-4082-BC58-F40F9D198F48}" type="datetime1">
              <a:rPr lang="en-US" smtClean="0"/>
              <a:t>1/29/2023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CO-PO  Mapping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Dr. Priyanka Malhotra           Digital Marketing               Unit 1</a:t>
            </a:r>
            <a:endParaRPr lang="en-US" dirty="0"/>
          </a:p>
        </p:txBody>
      </p:sp>
      <p:pic>
        <p:nvPicPr>
          <p:cNvPr id="12" name="Picture 2" descr="NIET, Greater Noida: Cutoff, Placements, Courses, Fees, Admission 2021">
            <a:extLst>
              <a:ext uri="{FF2B5EF4-FFF2-40B4-BE49-F238E27FC236}">
                <a16:creationId xmlns:a16="http://schemas.microsoft.com/office/drawing/2014/main" id="{23539453-C066-4996-BA0B-A02A04938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30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F4DC92-82C6-4CE1-B2DB-16426BE4A25D}" type="datetime1">
              <a:rPr lang="en-US" smtClean="0"/>
              <a:t>1/29/2023</a:t>
            </a:fld>
            <a:endParaRPr lang="en-US"/>
          </a:p>
        </p:txBody>
      </p:sp>
      <p:sp>
        <p:nvSpPr>
          <p:cNvPr id="5" name="Footer Placeholder 4"/>
          <p:cNvSpPr>
            <a:spLocks noGrp="1"/>
          </p:cNvSpPr>
          <p:nvPr>
            <p:ph type="ftr" sz="quarter" idx="11"/>
          </p:nvPr>
        </p:nvSpPr>
        <p:spPr>
          <a:xfrm>
            <a:off x="2362200" y="6356350"/>
            <a:ext cx="49530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pic>
        <p:nvPicPr>
          <p:cNvPr id="8" name="Picture 0" descr="Logo New.png"/>
          <p:cNvPicPr>
            <a:picLocks noChangeAspect="1" noChangeArrowheads="1"/>
          </p:cNvPicPr>
          <p:nvPr/>
        </p:nvPicPr>
        <p:blipFill>
          <a:blip r:embed="rId2"/>
          <a:srcRect/>
          <a:stretch>
            <a:fillRect/>
          </a:stretch>
        </p:blipFill>
        <p:spPr bwMode="auto">
          <a:xfrm>
            <a:off x="0" y="28830"/>
            <a:ext cx="1371600" cy="685800"/>
          </a:xfrm>
          <a:prstGeom prst="rect">
            <a:avLst/>
          </a:prstGeom>
          <a:noFill/>
          <a:ln w="9525">
            <a:noFill/>
            <a:miter lim="800000"/>
            <a:headEnd/>
            <a:tailEnd/>
          </a:ln>
        </p:spPr>
      </p:pic>
      <p:sp>
        <p:nvSpPr>
          <p:cNvPr id="10" name="TextBox 9">
            <a:extLst>
              <a:ext uri="{FF2B5EF4-FFF2-40B4-BE49-F238E27FC236}">
                <a16:creationId xmlns:a16="http://schemas.microsoft.com/office/drawing/2014/main" id="{F9D10474-6A24-5D30-EBCD-90FF06638A7E}"/>
              </a:ext>
            </a:extLst>
          </p:cNvPr>
          <p:cNvSpPr txBox="1"/>
          <p:nvPr/>
        </p:nvSpPr>
        <p:spPr>
          <a:xfrm>
            <a:off x="266700" y="681796"/>
            <a:ext cx="8610600" cy="585711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1: </a:t>
            </a:r>
            <a:r>
              <a:rPr kumimoji="0" lang="en-US" altLang="en-US" sz="2100" b="0" i="0" u="none" strike="noStrike" cap="none" normalizeH="0" baseline="0" dirty="0">
                <a:ln>
                  <a:noFill/>
                </a:ln>
                <a:solidFill>
                  <a:srgbClr val="212121"/>
                </a:solidFill>
                <a:effectLst/>
              </a:rPr>
              <a:t>To have an excellent scientific and engineering breadth so as to comprehend, analyze, design and provide sustainable solutions for real-life problems using state-of-the-art technologies.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2: </a:t>
            </a:r>
            <a:r>
              <a:rPr kumimoji="0" lang="en-US" altLang="en-US" sz="2100" b="0" i="0" u="none" strike="noStrike" cap="none" normalizeH="0" baseline="0" dirty="0">
                <a:ln>
                  <a:noFill/>
                </a:ln>
                <a:solidFill>
                  <a:srgbClr val="212121"/>
                </a:solidFill>
                <a:effectLst/>
              </a:rPr>
              <a:t>To have a successful career in industries, to pursue higher studies or to support entrepreneurial endeavors and to face the global challenges.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3: </a:t>
            </a:r>
            <a:r>
              <a:rPr kumimoji="0" lang="en-US" altLang="en-US" sz="2100" b="0" i="0" u="none" strike="noStrike" cap="none" normalizeH="0" baseline="0" dirty="0">
                <a:ln>
                  <a:noFill/>
                </a:ln>
                <a:solidFill>
                  <a:srgbClr val="212121"/>
                </a:solidFill>
                <a:effectLst/>
              </a:rPr>
              <a:t>To have effective communication skills, professional attitude, ethical values and a desire to learn specific knowledge in emerging trends, technologies for research, innovation and product development and contribution to society.</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4: </a:t>
            </a:r>
            <a:r>
              <a:rPr kumimoji="0" lang="en-US" altLang="en-US" sz="2100" b="0" i="0" u="none" strike="noStrike" cap="none" normalizeH="0" baseline="0" dirty="0">
                <a:ln>
                  <a:noFill/>
                </a:ln>
                <a:solidFill>
                  <a:srgbClr val="212121"/>
                </a:solidFill>
                <a:effectLst/>
              </a:rPr>
              <a:t>To have life-long learning for up-skilling and re-skilling for a successful professional career as an engineer, scientist, entrepreneur or bureaucrat for the betterment of the society.</a:t>
            </a:r>
            <a:r>
              <a:rPr kumimoji="0" lang="en-US" altLang="en-US" sz="21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3457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5D5A85-5006-84B7-B80A-1005FA4F860F}"/>
              </a:ext>
            </a:extLst>
          </p:cNvPr>
          <p:cNvSpPr>
            <a:spLocks noGrp="1"/>
          </p:cNvSpPr>
          <p:nvPr>
            <p:ph type="dt" sz="half" idx="10"/>
          </p:nvPr>
        </p:nvSpPr>
        <p:spPr/>
        <p:txBody>
          <a:bodyPr/>
          <a:lstStyle/>
          <a:p>
            <a:fld id="{11B3F7F4-B99F-499B-977D-B1C183F415C1}" type="datetime1">
              <a:rPr lang="en-US" smtClean="0"/>
              <a:t>1/29/2023</a:t>
            </a:fld>
            <a:endParaRPr lang="en-US"/>
          </a:p>
        </p:txBody>
      </p:sp>
      <p:sp>
        <p:nvSpPr>
          <p:cNvPr id="3" name="Footer Placeholder 2">
            <a:extLst>
              <a:ext uri="{FF2B5EF4-FFF2-40B4-BE49-F238E27FC236}">
                <a16:creationId xmlns:a16="http://schemas.microsoft.com/office/drawing/2014/main" id="{EBAA2958-6658-BE44-C52F-EFF5991A09B3}"/>
              </a:ext>
            </a:extLst>
          </p:cNvPr>
          <p:cNvSpPr>
            <a:spLocks noGrp="1"/>
          </p:cNvSpPr>
          <p:nvPr>
            <p:ph type="ftr" sz="quarter" idx="11"/>
          </p:nvPr>
        </p:nvSpPr>
        <p:spPr/>
        <p:txBody>
          <a:bodyPr/>
          <a:lstStyle/>
          <a:p>
            <a:r>
              <a:rPr lang="en-US"/>
              <a:t>Dr. Priyanka Malhotra           Digital Marketing               Unit 1</a:t>
            </a:r>
            <a:endParaRPr lang="en-US" dirty="0"/>
          </a:p>
        </p:txBody>
      </p:sp>
      <p:sp>
        <p:nvSpPr>
          <p:cNvPr id="4" name="Slide Number Placeholder 3">
            <a:extLst>
              <a:ext uri="{FF2B5EF4-FFF2-40B4-BE49-F238E27FC236}">
                <a16:creationId xmlns:a16="http://schemas.microsoft.com/office/drawing/2014/main" id="{A1B822F7-4D2D-AD75-C9E9-87D1F6A30EEC}"/>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7" name="TextBox 6">
            <a:extLst>
              <a:ext uri="{FF2B5EF4-FFF2-40B4-BE49-F238E27FC236}">
                <a16:creationId xmlns:a16="http://schemas.microsoft.com/office/drawing/2014/main" id="{58C4CD0A-0EFD-3F48-8DAC-1086050CBA9E}"/>
              </a:ext>
            </a:extLst>
          </p:cNvPr>
          <p:cNvSpPr txBox="1"/>
          <p:nvPr/>
        </p:nvSpPr>
        <p:spPr>
          <a:xfrm>
            <a:off x="342900" y="803359"/>
            <a:ext cx="8458200" cy="5372368"/>
          </a:xfrm>
          <a:prstGeom prst="rect">
            <a:avLst/>
          </a:prstGeom>
          <a:noFill/>
        </p:spPr>
        <p:txBody>
          <a:bodyPr wrap="square">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identify, analyze real world problems and design their ethical solutions using artificial intelligence, robotics, virtual/augmented reality, data analytics, block chain technology, and cloud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design and develop the hardware sensor devices and related interfacing software systems for solving complex engineering problems.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understand inter-disciplinary computing techniques and to apply them in the design of advanced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conduct investigation of complex problems with the help of technical, managerial, leadership qualities, and modern engineering tools provided by industry-sponsored laboratories.</a:t>
            </a:r>
            <a:r>
              <a:rPr kumimoji="0" lang="en-US" altLang="en-US" sz="2100" b="0" i="0" u="none" strike="noStrike" cap="none" normalizeH="0" baseline="0" dirty="0">
                <a:ln>
                  <a:noFill/>
                </a:ln>
                <a:solidFill>
                  <a:schemeClr val="tx1"/>
                </a:solidFill>
                <a:effectLst/>
              </a:rPr>
              <a:t> </a:t>
            </a:r>
            <a:endParaRPr kumimoji="0" lang="en-US" altLang="en-US" sz="2100" b="0" i="0" u="none" strike="noStrike" cap="none" normalizeH="0" baseline="0" dirty="0">
              <a:ln>
                <a:noFill/>
              </a:ln>
              <a:solidFill>
                <a:schemeClr val="tx1"/>
              </a:solidFill>
              <a:effectLst/>
              <a:latin typeface="Arial" panose="020B0604020202020204" pitchFamily="34" charset="0"/>
            </a:endParaRPr>
          </a:p>
        </p:txBody>
      </p:sp>
      <p:pic>
        <p:nvPicPr>
          <p:cNvPr id="8" name="Picture 0" descr="Logo New.png">
            <a:extLst>
              <a:ext uri="{FF2B5EF4-FFF2-40B4-BE49-F238E27FC236}">
                <a16:creationId xmlns:a16="http://schemas.microsoft.com/office/drawing/2014/main" id="{6FEA0709-5929-5CBF-7561-4C8023F94214}"/>
              </a:ext>
            </a:extLst>
          </p:cNvPr>
          <p:cNvPicPr>
            <a:picLocks noChangeAspect="1" noChangeArrowheads="1"/>
          </p:cNvPicPr>
          <p:nvPr/>
        </p:nvPicPr>
        <p:blipFill>
          <a:blip r:embed="rId2"/>
          <a:srcRect/>
          <a:stretch>
            <a:fillRect/>
          </a:stretch>
        </p:blipFill>
        <p:spPr bwMode="auto">
          <a:xfrm>
            <a:off x="0" y="63062"/>
            <a:ext cx="1371600" cy="685800"/>
          </a:xfrm>
          <a:prstGeom prst="rect">
            <a:avLst/>
          </a:prstGeom>
          <a:noFill/>
          <a:ln w="9525">
            <a:noFill/>
            <a:miter lim="800000"/>
            <a:headEnd/>
            <a:tailEnd/>
          </a:ln>
        </p:spPr>
      </p:pic>
      <p:sp>
        <p:nvSpPr>
          <p:cNvPr id="9" name="Title 1">
            <a:extLst>
              <a:ext uri="{FF2B5EF4-FFF2-40B4-BE49-F238E27FC236}">
                <a16:creationId xmlns:a16="http://schemas.microsoft.com/office/drawing/2014/main" id="{77C1735D-223C-C966-3994-4A94AC6224D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Specific Objectives</a:t>
            </a:r>
          </a:p>
        </p:txBody>
      </p:sp>
    </p:spTree>
    <p:extLst>
      <p:ext uri="{BB962C8B-B14F-4D97-AF65-F5344CB8AC3E}">
        <p14:creationId xmlns:p14="http://schemas.microsoft.com/office/powerpoint/2010/main" val="404429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E4F5E4-8C60-4B0E-A488-194EE1FAF137}"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Dr. Priyanka Malhotra           Digital Marketing               Unit 1</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a:extLst>
              <a:ext uri="{FF2B5EF4-FFF2-40B4-BE49-F238E27FC236}">
                <a16:creationId xmlns:a16="http://schemas.microsoft.com/office/drawing/2014/main" id="{EE143358-F79F-86F3-4B31-9C9402A7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8DDA320C-BC23-1400-7F77-A451BB7E5D60}"/>
              </a:ext>
            </a:extLst>
          </p:cNvPr>
          <p:cNvGraphicFramePr>
            <a:graphicFrameLocks noGrp="1"/>
          </p:cNvGraphicFramePr>
          <p:nvPr>
            <p:extLst>
              <p:ext uri="{D42A27DB-BD31-4B8C-83A1-F6EECF244321}">
                <p14:modId xmlns:p14="http://schemas.microsoft.com/office/powerpoint/2010/main" val="1957951925"/>
              </p:ext>
            </p:extLst>
          </p:nvPr>
        </p:nvGraphicFramePr>
        <p:xfrm>
          <a:off x="179512" y="1385464"/>
          <a:ext cx="8784975" cy="3186536"/>
        </p:xfrm>
        <a:graphic>
          <a:graphicData uri="http://schemas.openxmlformats.org/drawingml/2006/table">
            <a:tbl>
              <a:tblPr firstRow="1" bandRow="1">
                <a:tableStyleId>{5C22544A-7EE6-4342-B048-85BDC9FD1C3A}</a:tableStyleId>
              </a:tblPr>
              <a:tblGrid>
                <a:gridCol w="1108785">
                  <a:extLst>
                    <a:ext uri="{9D8B030D-6E8A-4147-A177-3AD203B41FA5}">
                      <a16:colId xmlns:a16="http://schemas.microsoft.com/office/drawing/2014/main" val="1617384892"/>
                    </a:ext>
                  </a:extLst>
                </a:gridCol>
                <a:gridCol w="843434">
                  <a:extLst>
                    <a:ext uri="{9D8B030D-6E8A-4147-A177-3AD203B41FA5}">
                      <a16:colId xmlns:a16="http://schemas.microsoft.com/office/drawing/2014/main" val="4289516543"/>
                    </a:ext>
                  </a:extLst>
                </a:gridCol>
                <a:gridCol w="856093">
                  <a:extLst>
                    <a:ext uri="{9D8B030D-6E8A-4147-A177-3AD203B41FA5}">
                      <a16:colId xmlns:a16="http://schemas.microsoft.com/office/drawing/2014/main" val="3318816472"/>
                    </a:ext>
                  </a:extLst>
                </a:gridCol>
                <a:gridCol w="1096123">
                  <a:extLst>
                    <a:ext uri="{9D8B030D-6E8A-4147-A177-3AD203B41FA5}">
                      <a16:colId xmlns:a16="http://schemas.microsoft.com/office/drawing/2014/main" val="2266740253"/>
                    </a:ext>
                  </a:extLst>
                </a:gridCol>
                <a:gridCol w="976108">
                  <a:extLst>
                    <a:ext uri="{9D8B030D-6E8A-4147-A177-3AD203B41FA5}">
                      <a16:colId xmlns:a16="http://schemas.microsoft.com/office/drawing/2014/main" val="3220098045"/>
                    </a:ext>
                  </a:extLst>
                </a:gridCol>
                <a:gridCol w="976108">
                  <a:extLst>
                    <a:ext uri="{9D8B030D-6E8A-4147-A177-3AD203B41FA5}">
                      <a16:colId xmlns:a16="http://schemas.microsoft.com/office/drawing/2014/main" val="2833810563"/>
                    </a:ext>
                  </a:extLst>
                </a:gridCol>
                <a:gridCol w="912101">
                  <a:extLst>
                    <a:ext uri="{9D8B030D-6E8A-4147-A177-3AD203B41FA5}">
                      <a16:colId xmlns:a16="http://schemas.microsoft.com/office/drawing/2014/main" val="2321598048"/>
                    </a:ext>
                  </a:extLst>
                </a:gridCol>
                <a:gridCol w="1040115">
                  <a:extLst>
                    <a:ext uri="{9D8B030D-6E8A-4147-A177-3AD203B41FA5}">
                      <a16:colId xmlns:a16="http://schemas.microsoft.com/office/drawing/2014/main" val="3675056746"/>
                    </a:ext>
                  </a:extLst>
                </a:gridCol>
                <a:gridCol w="976108">
                  <a:extLst>
                    <a:ext uri="{9D8B030D-6E8A-4147-A177-3AD203B41FA5}">
                      <a16:colId xmlns:a16="http://schemas.microsoft.com/office/drawing/2014/main" val="1157482600"/>
                    </a:ext>
                  </a:extLst>
                </a:gridCol>
              </a:tblGrid>
              <a:tr h="1449176">
                <a:tc>
                  <a:txBody>
                    <a:bodyPr/>
                    <a:lstStyle/>
                    <a:p>
                      <a:r>
                        <a:rPr lang="en-IN" sz="1800" b="1" i="0" kern="1200" dirty="0">
                          <a:solidFill>
                            <a:schemeClr val="lt1"/>
                          </a:solidFill>
                          <a:effectLst/>
                          <a:latin typeface="+mn-lt"/>
                          <a:ea typeface="+mn-ea"/>
                          <a:cs typeface="+mn-cs"/>
                        </a:rPr>
                        <a:t>Subject Name &amp; Code</a:t>
                      </a:r>
                      <a:endParaRPr lang="en-IN" dirty="0"/>
                    </a:p>
                  </a:txBody>
                  <a:tcPr/>
                </a:tc>
                <a:tc>
                  <a:txBody>
                    <a:bodyPr/>
                    <a:lstStyle/>
                    <a:p>
                      <a:r>
                        <a:rPr lang="en-IN" sz="1800" b="1" i="0" kern="1200" dirty="0">
                          <a:solidFill>
                            <a:schemeClr val="lt1"/>
                          </a:solidFill>
                          <a:effectLst/>
                          <a:latin typeface="+mn-lt"/>
                          <a:ea typeface="+mn-ea"/>
                          <a:cs typeface="+mn-cs"/>
                        </a:rPr>
                        <a:t>Total No. Of Students</a:t>
                      </a:r>
                      <a:endParaRPr lang="en-IN" dirty="0"/>
                    </a:p>
                  </a:txBody>
                  <a:tcPr/>
                </a:tc>
                <a:tc>
                  <a:txBody>
                    <a:bodyPr/>
                    <a:lstStyle/>
                    <a:p>
                      <a:endParaRPr lang="en-IN" sz="1800" b="1" i="0" kern="1200" dirty="0">
                        <a:solidFill>
                          <a:schemeClr val="lt1"/>
                        </a:solidFill>
                        <a:effectLst/>
                        <a:latin typeface="+mn-lt"/>
                        <a:ea typeface="+mn-ea"/>
                        <a:cs typeface="+mn-cs"/>
                      </a:endParaRPr>
                    </a:p>
                    <a:p>
                      <a:endParaRPr lang="en-IN" sz="1800" b="1" i="0" kern="1200" dirty="0">
                        <a:solidFill>
                          <a:schemeClr val="lt1"/>
                        </a:solidFill>
                        <a:effectLst/>
                        <a:latin typeface="+mn-lt"/>
                        <a:ea typeface="+mn-ea"/>
                        <a:cs typeface="+mn-cs"/>
                      </a:endParaRPr>
                    </a:p>
                    <a:p>
                      <a:r>
                        <a:rPr lang="en-IN" sz="1800" b="1" i="0" kern="1200" dirty="0">
                          <a:solidFill>
                            <a:schemeClr val="lt1"/>
                          </a:solidFill>
                          <a:effectLst/>
                          <a:latin typeface="+mn-lt"/>
                          <a:ea typeface="+mn-ea"/>
                          <a:cs typeface="+mn-cs"/>
                        </a:rPr>
                        <a:t>Pass %</a:t>
                      </a:r>
                      <a:endParaRPr lang="en-IN" dirty="0"/>
                    </a:p>
                  </a:txBody>
                  <a:tcP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40&gt;65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65&gt;75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br>
                        <a:rPr lang="en-IN" sz="1800" b="1" dirty="0">
                          <a:solidFill>
                            <a:srgbClr val="FFFFFF"/>
                          </a:solidFill>
                          <a:effectLst/>
                          <a:latin typeface="Calibri" panose="020F0502020204030204" pitchFamily="34" charset="0"/>
                        </a:rPr>
                      </a:br>
                      <a:r>
                        <a:rPr lang="en-IN" sz="1800" b="1" dirty="0">
                          <a:solidFill>
                            <a:srgbClr val="FFFFFF"/>
                          </a:solidFill>
                          <a:effectLst/>
                          <a:latin typeface="Calibri" panose="020F0502020204030204" pitchFamily="34" charset="0"/>
                        </a:rPr>
                        <a:t>75&gt;90</a:t>
                      </a: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90 &amp; Above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algn="l" fontAlgn="ctr">
                        <a:spcBef>
                          <a:spcPts val="0"/>
                        </a:spcBef>
                        <a:spcAft>
                          <a:spcPts val="0"/>
                        </a:spcAft>
                      </a:pPr>
                      <a:r>
                        <a:rPr lang="en-IN" sz="1800" b="1">
                          <a:solidFill>
                            <a:srgbClr val="FFFFFF"/>
                          </a:solidFill>
                          <a:effectLst/>
                          <a:latin typeface="Calibri" panose="020F0502020204030204" pitchFamily="34" charset="0"/>
                        </a:rPr>
                        <a:t>Backlog</a:t>
                      </a:r>
                      <a:endParaRPr lang="en-IN" sz="1800">
                        <a:effectLst/>
                        <a:latin typeface="Arial" panose="020B0604020202020204" pitchFamily="34" charset="0"/>
                      </a:endParaRPr>
                    </a:p>
                  </a:txBody>
                  <a:tcPr anchor="ct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Average Marks</a:t>
                      </a:r>
                      <a:endParaRPr lang="en-IN" sz="1800" dirty="0">
                        <a:effectLst/>
                        <a:latin typeface="Arial" panose="020B0604020202020204" pitchFamily="34" charset="0"/>
                      </a:endParaRPr>
                    </a:p>
                  </a:txBody>
                  <a:tcPr anchor="ctr"/>
                </a:tc>
                <a:extLst>
                  <a:ext uri="{0D108BD9-81ED-4DB2-BD59-A6C34878D82A}">
                    <a16:rowId xmlns:a16="http://schemas.microsoft.com/office/drawing/2014/main" val="3401272883"/>
                  </a:ext>
                </a:extLst>
              </a:tr>
              <a:tr h="144917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44751429"/>
                  </a:ext>
                </a:extLst>
              </a:tr>
            </a:tbl>
          </a:graphicData>
        </a:graphic>
      </p:graphicFrame>
    </p:spTree>
    <p:extLst>
      <p:ext uri="{BB962C8B-B14F-4D97-AF65-F5344CB8AC3E}">
        <p14:creationId xmlns:p14="http://schemas.microsoft.com/office/powerpoint/2010/main" val="393326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9446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3AF0DEF1-E7FB-412C-B30F-53AC5573B53A}" type="datetime1">
              <a:rPr lang="en-US" smtClean="0"/>
              <a:t>1/29/2023</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Dr. Priyanka Malhotra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230445"/>
            <a:ext cx="7619999" cy="5170355"/>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108311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9B87AB98-6BA3-417A-BCC8-211D6B34F79E}" type="datetime1">
              <a:rPr lang="en-US" smtClean="0"/>
              <a:t>1/29/2023</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Dr. Priyanka Malhotra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405149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5508DE00-1254-4F71-BB29-1CA9E662B263}" type="datetime1">
              <a:rPr lang="en-US" smtClean="0"/>
              <a:t>1/29/2023</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Dr. Priyanka Malhotra           Digital Marketing               Unit 1</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9" name="Picture 8" descr="Logo11.png"/>
          <p:cNvPicPr>
            <a:picLocks noChangeAspect="1"/>
          </p:cNvPicPr>
          <p:nvPr/>
        </p:nvPicPr>
        <p:blipFill>
          <a:blip r:embed="rId2"/>
          <a:stretch>
            <a:fillRect/>
          </a:stretch>
        </p:blipFill>
        <p:spPr>
          <a:xfrm>
            <a:off x="0" y="36838"/>
            <a:ext cx="1352550" cy="725162"/>
          </a:xfrm>
          <a:prstGeom prst="rect">
            <a:avLst/>
          </a:prstGeom>
        </p:spPr>
      </p:pic>
      <p:pic>
        <p:nvPicPr>
          <p:cNvPr id="10" name="Content Placeholder 7" descr="temp3.png">
            <a:extLst>
              <a:ext uri="{FF2B5EF4-FFF2-40B4-BE49-F238E27FC236}">
                <a16:creationId xmlns:a16="http://schemas.microsoft.com/office/drawing/2014/main" id="{D50115FD-C447-1465-E7CE-9C3C4EB3A879}"/>
              </a:ext>
            </a:extLst>
          </p:cNvPr>
          <p:cNvPicPr>
            <a:picLocks noGrp="1" noChangeAspect="1"/>
          </p:cNvPicPr>
          <p:nvPr>
            <p:ph idx="1"/>
          </p:nvPr>
        </p:nvPicPr>
        <p:blipFill>
          <a:blip r:embed="rId3"/>
          <a:stretch>
            <a:fillRect/>
          </a:stretch>
        </p:blipFill>
        <p:spPr>
          <a:xfrm>
            <a:off x="762000" y="907256"/>
            <a:ext cx="7619999" cy="5449094"/>
          </a:xfrm>
        </p:spPr>
      </p:pic>
    </p:spTree>
    <p:extLst>
      <p:ext uri="{BB962C8B-B14F-4D97-AF65-F5344CB8AC3E}">
        <p14:creationId xmlns:p14="http://schemas.microsoft.com/office/powerpoint/2010/main" val="314538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4F328C-86B6-4B7C-9B6F-1F1C00B3A75F}" type="datetime1">
              <a:rPr lang="en-US" smtClean="0"/>
              <a:t>1/29/2023</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en-US">
                <a:solidFill>
                  <a:schemeClr val="tx1"/>
                </a:solidFill>
              </a:rPr>
              <a:t>Dr. Priyanka Malhotra           Digital Marketing               Unit 1</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graphicFrame>
        <p:nvGraphicFramePr>
          <p:cNvPr id="12" name="Table 11"/>
          <p:cNvGraphicFramePr>
            <a:graphicFrameLocks noGrp="1"/>
          </p:cNvGraphicFramePr>
          <p:nvPr>
            <p:extLst>
              <p:ext uri="{D42A27DB-BD31-4B8C-83A1-F6EECF244321}">
                <p14:modId xmlns:p14="http://schemas.microsoft.com/office/powerpoint/2010/main" val="2484629903"/>
              </p:ext>
            </p:extLst>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val="10000"/>
                  </a:ext>
                </a:extLst>
              </a:tr>
              <a:tr h="769785">
                <a:tc>
                  <a:txBody>
                    <a:bodyPr/>
                    <a:lstStyle/>
                    <a:p>
                      <a:r>
                        <a:rPr lang="en-US" sz="2000" b="0" dirty="0">
                          <a:latin typeface="Times New Roman" pitchFamily="18" charset="0"/>
                          <a:cs typeface="Times New Roman"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000" b="0" dirty="0">
                          <a:latin typeface="Times New Roman" pitchFamily="18" charset="0"/>
                          <a:cs typeface="Times New Roman"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000" b="0" dirty="0">
                          <a:latin typeface="Times New Roman" pitchFamily="18" charset="0"/>
                          <a:cs typeface="Times New Roman"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000" b="0" dirty="0">
                          <a:latin typeface="Times New Roman" pitchFamily="18" charset="0"/>
                          <a:cs typeface="Times New Roman" pitchFamily="18" charset="0"/>
                        </a:rPr>
                        <a:t>4.</a:t>
                      </a:r>
                    </a:p>
                  </a:txBody>
                  <a:tcPr/>
                </a:tc>
                <a:tc>
                  <a:txBody>
                    <a:bodyPr/>
                    <a:lstStyle/>
                    <a:p>
                      <a:r>
                        <a:rPr lang="en-US" sz="2000" b="0" dirty="0">
                          <a:latin typeface="+mn-lt"/>
                          <a:cs typeface="Times New Roman" pitchFamily="18" charset="0"/>
                        </a:rPr>
                        <a:t>Syllabus</a:t>
                      </a:r>
                    </a:p>
                  </a:txBody>
                  <a:tcPr/>
                </a:tc>
                <a:extLst>
                  <a:ext uri="{0D108BD9-81ED-4DB2-BD59-A6C34878D82A}">
                    <a16:rowId xmlns:a16="http://schemas.microsoft.com/office/drawing/2014/main" val="10004"/>
                  </a:ext>
                </a:extLst>
              </a:tr>
              <a:tr h="465042">
                <a:tc>
                  <a:txBody>
                    <a:bodyPr/>
                    <a:lstStyle/>
                    <a:p>
                      <a:r>
                        <a:rPr lang="en-US" sz="2000" b="0" dirty="0">
                          <a:latin typeface="Times New Roman" pitchFamily="18" charset="0"/>
                          <a:cs typeface="Times New Roman"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val="10005"/>
                  </a:ext>
                </a:extLst>
              </a:tr>
              <a:tr h="465042">
                <a:tc>
                  <a:txBody>
                    <a:bodyPr/>
                    <a:lstStyle/>
                    <a:p>
                      <a:r>
                        <a:rPr lang="en-US" sz="2000" b="0" dirty="0">
                          <a:latin typeface="Times New Roman" pitchFamily="18" charset="0"/>
                          <a:cs typeface="Times New Roman" pitchFamily="18" charset="0"/>
                        </a:rPr>
                        <a:t>6.</a:t>
                      </a:r>
                    </a:p>
                  </a:txBody>
                  <a:tcPr/>
                </a:tc>
                <a:tc>
                  <a:txBody>
                    <a:bodyPr/>
                    <a:lstStyle/>
                    <a:p>
                      <a:r>
                        <a:rPr lang="en-US" sz="2000" b="0" dirty="0">
                          <a:latin typeface="+mn-lt"/>
                          <a:cs typeface="Times New Roman" pitchFamily="18" charset="0"/>
                        </a:rPr>
                        <a:t>Course Objective(s)</a:t>
                      </a:r>
                    </a:p>
                  </a:txBody>
                  <a:tcPr/>
                </a:tc>
                <a:extLst>
                  <a:ext uri="{0D108BD9-81ED-4DB2-BD59-A6C34878D82A}">
                    <a16:rowId xmlns:a16="http://schemas.microsoft.com/office/drawing/2014/main" val="10006"/>
                  </a:ext>
                </a:extLst>
              </a:tr>
              <a:tr h="465042">
                <a:tc>
                  <a:txBody>
                    <a:bodyPr/>
                    <a:lstStyle/>
                    <a:p>
                      <a:r>
                        <a:rPr lang="en-US" sz="2000" b="0" dirty="0">
                          <a:latin typeface="Times New Roman" pitchFamily="18" charset="0"/>
                          <a:cs typeface="Times New Roman" pitchFamily="18" charset="0"/>
                        </a:rPr>
                        <a:t>7.</a:t>
                      </a:r>
                    </a:p>
                  </a:txBody>
                  <a:tcPr/>
                </a:tc>
                <a:tc>
                  <a:txBody>
                    <a:bodyPr/>
                    <a:lstStyle/>
                    <a:p>
                      <a:r>
                        <a:rPr lang="en-US" sz="2000" b="0" dirty="0">
                          <a:latin typeface="+mn-lt"/>
                          <a:cs typeface="Times New Roman" pitchFamily="18" charset="0"/>
                        </a:rPr>
                        <a:t>Course Outcome(s)</a:t>
                      </a:r>
                    </a:p>
                  </a:txBody>
                  <a:tcPr/>
                </a:tc>
                <a:extLst>
                  <a:ext uri="{0D108BD9-81ED-4DB2-BD59-A6C34878D82A}">
                    <a16:rowId xmlns:a16="http://schemas.microsoft.com/office/drawing/2014/main" val="10007"/>
                  </a:ext>
                </a:extLst>
              </a:tr>
              <a:tr h="465042">
                <a:tc>
                  <a:txBody>
                    <a:bodyPr/>
                    <a:lstStyle/>
                    <a:p>
                      <a:r>
                        <a:rPr lang="en-US" sz="2000" b="0" dirty="0">
                          <a:latin typeface="Times New Roman" pitchFamily="18" charset="0"/>
                          <a:cs typeface="Times New Roman" pitchFamily="18" charset="0"/>
                        </a:rPr>
                        <a:t>8.</a:t>
                      </a:r>
                    </a:p>
                  </a:txBody>
                  <a:tcPr/>
                </a:tc>
                <a:tc>
                  <a:txBody>
                    <a:bodyPr/>
                    <a:lstStyle/>
                    <a:p>
                      <a:r>
                        <a:rPr lang="en-US" sz="2000" b="0" dirty="0">
                          <a:latin typeface="+mn-lt"/>
                          <a:cs typeface="Times New Roman" pitchFamily="18" charset="0"/>
                        </a:rPr>
                        <a:t>Program Outcomes (POs)</a:t>
                      </a:r>
                    </a:p>
                  </a:txBody>
                  <a:tcPr/>
                </a:tc>
                <a:extLst>
                  <a:ext uri="{0D108BD9-81ED-4DB2-BD59-A6C34878D82A}">
                    <a16:rowId xmlns:a16="http://schemas.microsoft.com/office/drawing/2014/main" val="10008"/>
                  </a:ext>
                </a:extLst>
              </a:tr>
              <a:tr h="465042">
                <a:tc>
                  <a:txBody>
                    <a:bodyPr/>
                    <a:lstStyle/>
                    <a:p>
                      <a:r>
                        <a:rPr lang="en-US" sz="2000" b="0" dirty="0">
                          <a:latin typeface="Times New Roman" pitchFamily="18" charset="0"/>
                          <a:cs typeface="Times New Roman"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val="10009"/>
                  </a:ext>
                </a:extLst>
              </a:tr>
            </a:tbl>
          </a:graphicData>
        </a:graphic>
      </p:graphicFrame>
      <p:pic>
        <p:nvPicPr>
          <p:cNvPr id="9"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B82DFB-2106-436F-AF9C-6FB43CBAEF04}"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2400" dirty="0"/>
              <a:t>Prerequisite and Recap</a:t>
            </a:r>
          </a:p>
        </p:txBody>
      </p:sp>
      <p:graphicFrame>
        <p:nvGraphicFramePr>
          <p:cNvPr id="11" name="Content Placeholder 10">
            <a:extLst>
              <a:ext uri="{FF2B5EF4-FFF2-40B4-BE49-F238E27FC236}">
                <a16:creationId xmlns:a16="http://schemas.microsoft.com/office/drawing/2014/main" id="{604DDCA7-9205-84F6-B5BF-62B0E9852A8A}"/>
              </a:ext>
            </a:extLst>
          </p:cNvPr>
          <p:cNvGraphicFramePr>
            <a:graphicFrameLocks noGrp="1"/>
          </p:cNvGraphicFramePr>
          <p:nvPr>
            <p:ph idx="1"/>
            <p:extLst>
              <p:ext uri="{D42A27DB-BD31-4B8C-83A1-F6EECF244321}">
                <p14:modId xmlns:p14="http://schemas.microsoft.com/office/powerpoint/2010/main" val="2601918223"/>
              </p:ext>
            </p:extLst>
          </p:nvPr>
        </p:nvGraphicFramePr>
        <p:xfrm>
          <a:off x="1178877" y="1844675"/>
          <a:ext cx="6786245" cy="1756569"/>
        </p:xfrm>
        <a:graphic>
          <a:graphicData uri="http://schemas.openxmlformats.org/drawingml/2006/table">
            <a:tbl>
              <a:tblPr firstRow="1" firstCol="1" lastRow="1" lastCol="1" bandRow="1" bandCol="1"/>
              <a:tblGrid>
                <a:gridCol w="6786245">
                  <a:extLst>
                    <a:ext uri="{9D8B030D-6E8A-4147-A177-3AD203B41FA5}">
                      <a16:colId xmlns:a16="http://schemas.microsoft.com/office/drawing/2014/main" val="1304317266"/>
                    </a:ext>
                  </a:extLst>
                </a:gridCol>
              </a:tblGrid>
              <a:tr h="1756569">
                <a:tc>
                  <a:txBody>
                    <a:bodyPr/>
                    <a:lstStyle/>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Pre-requisites:</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Basics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concepts</a:t>
                      </a:r>
                    </a:p>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9148658"/>
                  </a:ext>
                </a:extLst>
              </a:tr>
            </a:tbl>
          </a:graphicData>
        </a:graphic>
      </p:graphicFrame>
      <p:pic>
        <p:nvPicPr>
          <p:cNvPr id="12" name="Picture 2" descr="NIET, Greater Noida: Cutoff, Placements, Courses, Fees, Admission 2022">
            <a:extLst>
              <a:ext uri="{FF2B5EF4-FFF2-40B4-BE49-F238E27FC236}">
                <a16:creationId xmlns:a16="http://schemas.microsoft.com/office/drawing/2014/main" id="{E20AA779-B46D-76BC-1495-7490E5D11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61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7C04EB-1203-47F0-BFDE-8F817974CE2E}"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1"/>
            <a:ext cx="77724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845CD7-DFAB-9E8D-7FA7-4D2F4F8794E2}"/>
              </a:ext>
            </a:extLst>
          </p:cNvPr>
          <p:cNvSpPr txBox="1"/>
          <p:nvPr/>
        </p:nvSpPr>
        <p:spPr>
          <a:xfrm>
            <a:off x="228600" y="869462"/>
            <a:ext cx="8382000" cy="5016758"/>
          </a:xfrm>
          <a:prstGeom prst="rect">
            <a:avLst/>
          </a:prstGeom>
          <a:noFill/>
        </p:spPr>
        <p:txBody>
          <a:bodyPr wrap="square">
            <a:spAutoFit/>
          </a:bodyPr>
          <a:lstStyle/>
          <a:p>
            <a:pPr algn="just"/>
            <a:r>
              <a:rPr lang="en-US" sz="2000" b="0" i="0" dirty="0">
                <a:solidFill>
                  <a:srgbClr val="535E73"/>
                </a:solidFill>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a:t>
            </a:r>
            <a:r>
              <a:rPr lang="en-US" sz="2000" b="0" i="0" dirty="0">
                <a:solidFill>
                  <a:srgbClr val="16192B"/>
                </a:solidFill>
                <a:effectLst/>
                <a:latin typeface="Times New Roman" panose="02020603050405020304" pitchFamily="18" charset="0"/>
                <a:cs typeface="Times New Roman" panose="02020603050405020304" pitchFamily="18" charset="0"/>
              </a:rPr>
              <a:t> </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02784D-B50B-429C-B91B-661D5FA00301}"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524000" y="30891"/>
            <a:ext cx="76200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Contents</a:t>
            </a:r>
          </a:p>
        </p:txBody>
      </p:sp>
      <p:sp>
        <p:nvSpPr>
          <p:cNvPr id="9" name="Rectangle 8"/>
          <p:cNvSpPr/>
          <p:nvPr/>
        </p:nvSpPr>
        <p:spPr>
          <a:xfrm>
            <a:off x="914400" y="1219200"/>
            <a:ext cx="7315200" cy="4610365"/>
          </a:xfrm>
          <a:prstGeom prst="rect">
            <a:avLst/>
          </a:prstGeom>
        </p:spPr>
        <p:txBody>
          <a:bodyPr wrap="square">
            <a:spAutoFit/>
          </a:bodyPr>
          <a:lstStyle/>
          <a:p>
            <a:pPr algn="just">
              <a:lnSpc>
                <a:spcPct val="150000"/>
              </a:lnSpc>
            </a:pPr>
            <a:endParaRPr lang="en-US" sz="2200" dirty="0"/>
          </a:p>
          <a:p>
            <a:pPr marL="457200"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Introduction to Digital Marketing (CO1)</a:t>
            </a:r>
          </a:p>
          <a:p>
            <a:pPr marL="457200"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The new digital world - digital marketing practices(CO1)</a:t>
            </a:r>
          </a:p>
          <a:p>
            <a:pPr marL="457200"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The modern digital consumer  (CO1)</a:t>
            </a:r>
          </a:p>
          <a:p>
            <a:pPr marL="457200"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New consumer’s digital journey (CO1)</a:t>
            </a:r>
          </a:p>
          <a:p>
            <a:pPr marL="457200" indent="-457200" algn="just">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Marketing strategies for the digital world-latest practices. (CO1)</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endParaRPr lang="en-US" sz="2200" dirty="0"/>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91"/>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2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10200"/>
          </a:xfrm>
        </p:spPr>
        <p:txBody>
          <a:bodyPr>
            <a:normAutofit/>
          </a:bodyPr>
          <a:lstStyle/>
          <a:p>
            <a:pPr>
              <a:buNone/>
            </a:pPr>
            <a:endParaRPr lang="en-US" sz="1800" dirty="0"/>
          </a:p>
          <a:p>
            <a:r>
              <a:rPr lang="en-US" sz="2200" dirty="0">
                <a:latin typeface="Times New Roman" panose="02020603050405020304" pitchFamily="18" charset="0"/>
                <a:cs typeface="Times New Roman" panose="02020603050405020304" pitchFamily="18" charset="0"/>
              </a:rPr>
              <a:t>To make the students understand the Digital marketing trends.</a:t>
            </a:r>
          </a:p>
          <a:p>
            <a:r>
              <a:rPr lang="en-US" sz="2200" dirty="0">
                <a:latin typeface="Times New Roman" panose="02020603050405020304" pitchFamily="18" charset="0"/>
                <a:cs typeface="Times New Roman" panose="02020603050405020304" pitchFamily="18" charset="0"/>
              </a:rPr>
              <a:t>To understand the new digital world.</a:t>
            </a:r>
          </a:p>
          <a:p>
            <a:r>
              <a:rPr lang="en-US" sz="2200" dirty="0">
                <a:latin typeface="Times New Roman" panose="02020603050405020304" pitchFamily="18" charset="0"/>
                <a:cs typeface="Times New Roman" panose="02020603050405020304" pitchFamily="18" charset="0"/>
              </a:rPr>
              <a:t>To make the students aware of different types of digital customers.</a:t>
            </a:r>
          </a:p>
          <a:p>
            <a:pPr marL="0" indent="0">
              <a:buNone/>
            </a:pPr>
            <a:endParaRPr lang="en-US" sz="2400" dirty="0"/>
          </a:p>
        </p:txBody>
      </p:sp>
      <p:sp>
        <p:nvSpPr>
          <p:cNvPr id="4" name="Date Placeholder 3"/>
          <p:cNvSpPr>
            <a:spLocks noGrp="1"/>
          </p:cNvSpPr>
          <p:nvPr>
            <p:ph type="dt" sz="half" idx="10"/>
          </p:nvPr>
        </p:nvSpPr>
        <p:spPr/>
        <p:txBody>
          <a:bodyPr/>
          <a:lstStyle/>
          <a:p>
            <a:fld id="{96D17692-DD97-4022-A8A5-39A65FF432FD}"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295400" y="4445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Objectives of the Unit</a:t>
            </a:r>
          </a:p>
        </p:txBody>
      </p:sp>
      <p:pic>
        <p:nvPicPr>
          <p:cNvPr id="9" name="Picture 2" descr="NIET, Greater Noida: Cutoff, Placements, Courses, Fees, Admission 2022">
            <a:extLst>
              <a:ext uri="{FF2B5EF4-FFF2-40B4-BE49-F238E27FC236}">
                <a16:creationId xmlns:a16="http://schemas.microsoft.com/office/drawing/2014/main" id="{C71CADD7-6AD5-D63C-28D6-08A792C7B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 y="21037"/>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dirty="0">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Introduction to Digital Marketing</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1</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16E1D578-AB37-4373-8C6B-A0734F084FC3}" type="datetime1">
              <a:rPr lang="en-US" smtClean="0"/>
              <a:t>1/29/2023</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356351"/>
            <a:ext cx="4191000" cy="266394"/>
          </a:xfrm>
        </p:spPr>
        <p:txBody>
          <a:bodyPr/>
          <a:lstStyle/>
          <a:p>
            <a:r>
              <a:rPr lang="en-US"/>
              <a:t>Dr. Priyanka Malhotra           Digital Marketing               Unit 1</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55466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9552"/>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develop a general understanding on Digital Marketing  among the students. </a:t>
            </a:r>
          </a:p>
          <a:p>
            <a:pPr algn="just">
              <a:buNone/>
            </a:pPr>
            <a:r>
              <a:rPr lang="en-US" sz="2200" dirty="0">
                <a:latin typeface="Times New Roman" panose="02020603050405020304" pitchFamily="18" charset="0"/>
                <a:cs typeface="Times New Roman" panose="02020603050405020304" pitchFamily="18" charset="0"/>
              </a:rPr>
              <a:t>2. To help students gain insights as to why digital marketing is gaining so much importance .</a:t>
            </a:r>
          </a:p>
          <a:p>
            <a:pPr algn="just">
              <a:buNone/>
            </a:pPr>
            <a:r>
              <a:rPr lang="en-US" sz="2200" dirty="0">
                <a:latin typeface="Times New Roman" panose="02020603050405020304" pitchFamily="18" charset="0"/>
                <a:cs typeface="Times New Roman" panose="02020603050405020304" pitchFamily="18" charset="0"/>
              </a:rPr>
              <a:t>3. To enable students understand the shift from traditional to digital marketing.</a:t>
            </a:r>
            <a:r>
              <a:rPr lang="en-US" sz="2200" dirty="0"/>
              <a:t>	</a:t>
            </a:r>
          </a:p>
          <a:p>
            <a:pPr algn="just">
              <a:buNone/>
            </a:pPr>
            <a:endParaRPr lang="en-US" sz="2000" dirty="0"/>
          </a:p>
        </p:txBody>
      </p:sp>
      <p:sp>
        <p:nvSpPr>
          <p:cNvPr id="4" name="Date Placeholder 3"/>
          <p:cNvSpPr>
            <a:spLocks noGrp="1"/>
          </p:cNvSpPr>
          <p:nvPr>
            <p:ph type="dt" sz="half" idx="10"/>
          </p:nvPr>
        </p:nvSpPr>
        <p:spPr/>
        <p:txBody>
          <a:bodyPr/>
          <a:lstStyle/>
          <a:p>
            <a:fld id="{600AA077-F3B5-49A1-B577-7F29F80C3A02}"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53F35488-4409-E0EE-3AE5-B4D617932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3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048195" y="1143000"/>
            <a:ext cx="7200010" cy="4525963"/>
          </a:xfrm>
          <a:prstGeom prst="rect">
            <a:avLst/>
          </a:prstGeom>
        </p:spPr>
      </p:pic>
      <p:sp>
        <p:nvSpPr>
          <p:cNvPr id="4" name="Date Placeholder 3"/>
          <p:cNvSpPr>
            <a:spLocks noGrp="1"/>
          </p:cNvSpPr>
          <p:nvPr>
            <p:ph type="dt" sz="half" idx="10"/>
          </p:nvPr>
        </p:nvSpPr>
        <p:spPr/>
        <p:txBody>
          <a:bodyPr/>
          <a:lstStyle/>
          <a:p>
            <a:fld id="{604D5075-2F6A-4104-BC00-153EEE00C6EA}"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4C588407-887B-AC43-A7F0-56782FDF0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845" y="914401"/>
            <a:ext cx="8229600" cy="4190999"/>
          </a:xfrm>
        </p:spPr>
        <p:txBody>
          <a:bodyPr>
            <a:noAutofit/>
          </a:bodyPr>
          <a:lstStyle/>
          <a:p>
            <a:pPr algn="just"/>
            <a:r>
              <a:rPr lang="en-US" sz="2200" dirty="0">
                <a:latin typeface="Times New Roman" panose="02020603050405020304" pitchFamily="18" charset="0"/>
                <a:cs typeface="Times New Roman" panose="02020603050405020304" pitchFamily="18" charset="0"/>
              </a:rPr>
              <a:t>According to </a:t>
            </a:r>
            <a:r>
              <a:rPr lang="en-US" sz="2200" b="1" dirty="0">
                <a:latin typeface="Times New Roman" panose="02020603050405020304" pitchFamily="18" charset="0"/>
                <a:cs typeface="Times New Roman" panose="02020603050405020304" pitchFamily="18" charset="0"/>
              </a:rPr>
              <a:t>Kotler (2000)</a:t>
            </a:r>
            <a:r>
              <a:rPr lang="en-US" sz="2200" dirty="0">
                <a:latin typeface="Times New Roman" panose="02020603050405020304" pitchFamily="18" charset="0"/>
                <a:cs typeface="Times New Roman" panose="02020603050405020304" pitchFamily="18" charset="0"/>
              </a:rPr>
              <a:t> – Marketing is “A societal process by which individuals and groups obtain what they need and want through creating, offering, and freely exchanging products and services of value with others.”</a:t>
            </a:r>
          </a:p>
          <a:p>
            <a:pPr algn="just"/>
            <a:endParaRPr lang="en-US" sz="2200" dirty="0">
              <a:latin typeface="Times New Roman" panose="02020603050405020304" pitchFamily="18" charset="0"/>
              <a:cs typeface="Times New Roman" panose="02020603050405020304" pitchFamily="18" charset="0"/>
            </a:endParaRPr>
          </a:p>
          <a:p>
            <a:pPr>
              <a:buNone/>
            </a:pPr>
            <a:endParaRPr lang="en-US" sz="2200" dirty="0"/>
          </a:p>
        </p:txBody>
      </p:sp>
      <p:sp>
        <p:nvSpPr>
          <p:cNvPr id="4" name="Date Placeholder 3"/>
          <p:cNvSpPr>
            <a:spLocks noGrp="1"/>
          </p:cNvSpPr>
          <p:nvPr>
            <p:ph type="dt" sz="half" idx="10"/>
          </p:nvPr>
        </p:nvSpPr>
        <p:spPr/>
        <p:txBody>
          <a:bodyPr/>
          <a:lstStyle/>
          <a:p>
            <a:fld id="{3796F2D9-251C-49D4-9371-7130A9F1FF3D}"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Marketing and 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C02DD8B-49FA-F9B1-42FD-14AD1C13F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7402E09-23B0-BAB3-3670-DE075F16F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86001"/>
            <a:ext cx="6400800" cy="384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25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35075"/>
            <a:ext cx="8229600" cy="3810000"/>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Digital marketing is the marketing of products or services using digital technologies, mainly on the Internet, but also including mobile phones, display advertising, and any other digital medium.</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latin typeface="Times New Roman" panose="02020603050405020304" pitchFamily="18" charset="0"/>
                <a:cs typeface="Times New Roman" panose="02020603050405020304" pitchFamily="18" charset="0"/>
              </a:rPr>
              <a:t>It now extends to non-Internet channels that provide digital media, such as mobile phones (SMS and MMS), callback, and on-hold mobile ring tones. </a:t>
            </a:r>
          </a:p>
          <a:p>
            <a:pPr>
              <a:lnSpc>
                <a:spcPct val="150000"/>
              </a:lnSpc>
              <a:buNone/>
            </a:pPr>
            <a:endParaRPr lang="en-US" sz="2200" dirty="0"/>
          </a:p>
        </p:txBody>
      </p:sp>
      <p:sp>
        <p:nvSpPr>
          <p:cNvPr id="4" name="Date Placeholder 3"/>
          <p:cNvSpPr>
            <a:spLocks noGrp="1"/>
          </p:cNvSpPr>
          <p:nvPr>
            <p:ph type="dt" sz="half" idx="10"/>
          </p:nvPr>
        </p:nvSpPr>
        <p:spPr/>
        <p:txBody>
          <a:bodyPr/>
          <a:lstStyle/>
          <a:p>
            <a:fld id="{3796F2D9-251C-49D4-9371-7130A9F1FF3D}"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9787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Marketing and 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C02DD8B-49FA-F9B1-42FD-14AD1C13F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7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96F2D9-251C-49D4-9371-7130A9F1FF3D}"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9787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Marketing(CO1)</a:t>
            </a: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C02DD8B-49FA-F9B1-42FD-14AD1C13F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4CDB6D3-0A69-0673-1D03-D8756E1002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432"/>
          <a:stretch/>
        </p:blipFill>
        <p:spPr bwMode="auto">
          <a:xfrm>
            <a:off x="762000" y="914401"/>
            <a:ext cx="7696200" cy="521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985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108083682"/>
              </p:ext>
            </p:extLst>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33558">
                <a:tc>
                  <a:txBody>
                    <a:bodyPr/>
                    <a:lstStyle/>
                    <a:p>
                      <a:r>
                        <a:rPr lang="en-US" sz="2000" b="0" dirty="0">
                          <a:latin typeface="+mn-lt"/>
                          <a:cs typeface="Times New Roman" pitchFamily="18" charset="0"/>
                        </a:rPr>
                        <a:t>10.</a:t>
                      </a:r>
                    </a:p>
                  </a:txBody>
                  <a:tcPr/>
                </a:tc>
                <a:tc>
                  <a:txBody>
                    <a:bodyPr/>
                    <a:lstStyle/>
                    <a:p>
                      <a:r>
                        <a:rPr lang="en-US" sz="2000" b="0" dirty="0">
                          <a:latin typeface="+mn-lt"/>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mn-lt"/>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mn-lt"/>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mn-lt"/>
                          <a:cs typeface="Times New Roman" pitchFamily="18" charset="0"/>
                        </a:rPr>
                        <a:t>13.</a:t>
                      </a:r>
                    </a:p>
                  </a:txBody>
                  <a:tcPr/>
                </a:tc>
                <a:tc>
                  <a:txBody>
                    <a:bodyPr/>
                    <a:lstStyle/>
                    <a:p>
                      <a:r>
                        <a:rPr lang="en-US" sz="2000" b="0" dirty="0">
                          <a:latin typeface="+mn-lt"/>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mn-lt"/>
                          <a:cs typeface="Times New Roman" pitchFamily="18" charset="0"/>
                        </a:rPr>
                        <a:t>14.</a:t>
                      </a:r>
                    </a:p>
                  </a:txBody>
                  <a:tcPr/>
                </a:tc>
                <a:tc>
                  <a:txBody>
                    <a:bodyPr/>
                    <a:lstStyle/>
                    <a:p>
                      <a:r>
                        <a:rPr lang="en-US" sz="2000" b="0" dirty="0">
                          <a:latin typeface="+mn-lt"/>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mn-lt"/>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mn-lt"/>
                          <a:cs typeface="Times New Roman" pitchFamily="18" charset="0"/>
                        </a:rPr>
                        <a:t>16.</a:t>
                      </a:r>
                    </a:p>
                  </a:txBody>
                  <a:tcPr/>
                </a:tc>
                <a:tc>
                  <a:txBody>
                    <a:bodyPr/>
                    <a:lstStyle/>
                    <a:p>
                      <a:r>
                        <a:rPr lang="en-US" sz="2000" b="0" dirty="0">
                          <a:latin typeface="+mn-lt"/>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mn-lt"/>
                          <a:cs typeface="Times New Roman" pitchFamily="18" charset="0"/>
                        </a:rPr>
                        <a:t>17.</a:t>
                      </a:r>
                    </a:p>
                  </a:txBody>
                  <a:tcPr/>
                </a:tc>
                <a:tc>
                  <a:txBody>
                    <a:bodyPr/>
                    <a:lstStyle/>
                    <a:p>
                      <a:r>
                        <a:rPr lang="en-US" sz="2000" b="0" dirty="0">
                          <a:latin typeface="+mn-lt"/>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mn-lt"/>
                          <a:cs typeface="Times New Roman" pitchFamily="18" charset="0"/>
                        </a:rPr>
                        <a:t>18.</a:t>
                      </a:r>
                    </a:p>
                  </a:txBody>
                  <a:tcPr/>
                </a:tc>
                <a:tc>
                  <a:txBody>
                    <a:bodyPr/>
                    <a:lstStyle/>
                    <a:p>
                      <a:r>
                        <a:rPr lang="en-US" sz="2000" b="0" dirty="0">
                          <a:latin typeface="+mn-lt"/>
                          <a:cs typeface="Times New Roman" pitchFamily="18" charset="0"/>
                        </a:rPr>
                        <a:t>Unit</a:t>
                      </a:r>
                      <a:r>
                        <a:rPr lang="en-US" sz="2000" b="0" baseline="0" dirty="0">
                          <a:latin typeface="+mn-lt"/>
                          <a:cs typeface="Times New Roman" pitchFamily="18" charset="0"/>
                        </a:rPr>
                        <a:t> Objectives</a:t>
                      </a:r>
                      <a:endParaRPr lang="en-US" sz="2000" b="0" dirty="0">
                        <a:latin typeface="+mn-lt"/>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mn-lt"/>
                          <a:cs typeface="Times New Roman" pitchFamily="18" charset="0"/>
                        </a:rPr>
                        <a:t>19.</a:t>
                      </a:r>
                    </a:p>
                  </a:txBody>
                  <a:tcPr/>
                </a:tc>
                <a:tc>
                  <a:txBody>
                    <a:bodyPr/>
                    <a:lstStyle/>
                    <a:p>
                      <a:r>
                        <a:rPr lang="en-US" sz="2000" b="0" dirty="0">
                          <a:latin typeface="+mn-lt"/>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C1A79FFB-8664-44CF-B402-24606BED5462}" type="datetime1">
              <a:rPr lang="en-US" smtClean="0"/>
              <a:t>1/29/2023</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en-US"/>
              <a:t>Dr. Priyanka Malhotra           Digital Marketing               Unit 1</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09564F-91AC-42E7-BC5E-58C21BD79010}"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The 5Ds of digital marketing(CO1)</a:t>
            </a:r>
            <a:endParaRPr lang="en-US" sz="2400" b="1" dirty="0"/>
          </a:p>
        </p:txBody>
      </p:sp>
      <p:pic>
        <p:nvPicPr>
          <p:cNvPr id="9" name="Picture 2" descr="NIET, Greater Noida: Cutoff, Placements, Courses, Fees, Admission 2022">
            <a:extLst>
              <a:ext uri="{FF2B5EF4-FFF2-40B4-BE49-F238E27FC236}">
                <a16:creationId xmlns:a16="http://schemas.microsoft.com/office/drawing/2014/main" id="{FEA91F6B-E27D-9074-EC28-32EBD841D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1">
            <a:extLst>
              <a:ext uri="{FF2B5EF4-FFF2-40B4-BE49-F238E27FC236}">
                <a16:creationId xmlns:a16="http://schemas.microsoft.com/office/drawing/2014/main" id="{3FD4C165-382A-5E1E-164F-B5DC97523852}"/>
              </a:ext>
            </a:extLst>
          </p:cNvPr>
          <p:cNvPicPr>
            <a:picLocks noGrp="1" noChangeAspect="1"/>
          </p:cNvPicPr>
          <p:nvPr>
            <p:ph idx="1"/>
          </p:nvPr>
        </p:nvPicPr>
        <p:blipFill>
          <a:blip r:embed="rId4"/>
          <a:stretch>
            <a:fillRect/>
          </a:stretch>
        </p:blipFill>
        <p:spPr>
          <a:xfrm>
            <a:off x="304800" y="1905000"/>
            <a:ext cx="8534400" cy="3505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23657-0D5A-4364-A70C-4A02F74AE318}"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Deepika Sharma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39633"/>
            <a:ext cx="7772400" cy="73342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pic>
        <p:nvPicPr>
          <p:cNvPr id="9" name="Picture 2" descr="NIET, Greater Noida: Cutoff, Placements, Courses, Fees, Admission 2022">
            <a:extLst>
              <a:ext uri="{FF2B5EF4-FFF2-40B4-BE49-F238E27FC236}">
                <a16:creationId xmlns:a16="http://schemas.microsoft.com/office/drawing/2014/main" id="{184989C3-9628-1C7A-37BD-3A1A518FCE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3" y="-31750"/>
            <a:ext cx="12382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47DA10FE-38BF-1C85-57F4-7F3DE825ED25}"/>
              </a:ext>
            </a:extLst>
          </p:cNvPr>
          <p:cNvSpPr>
            <a:spLocks noGrp="1"/>
          </p:cNvSpPr>
          <p:nvPr>
            <p:ph idx="1"/>
          </p:nvPr>
        </p:nvSpPr>
        <p:spPr>
          <a:xfrm>
            <a:off x="457200" y="1219200"/>
            <a:ext cx="8229600" cy="3429000"/>
          </a:xfrm>
        </p:spPr>
        <p:txBody>
          <a:bodyPr>
            <a:normAutofit lnSpcReduction="10000"/>
          </a:bodyPr>
          <a:lstStyle/>
          <a:p>
            <a:pPr algn="just">
              <a:lnSpc>
                <a:spcPct val="160000"/>
              </a:lnSpc>
            </a:pPr>
            <a:r>
              <a:rPr lang="en-IN" sz="2200" dirty="0">
                <a:latin typeface="Times New Roman" panose="02020603050405020304" pitchFamily="18" charset="0"/>
                <a:cs typeface="Times New Roman" panose="02020603050405020304" pitchFamily="18" charset="0"/>
              </a:rPr>
              <a:t>Targeting </a:t>
            </a:r>
            <a:r>
              <a:rPr lang="en-US" sz="2200" dirty="0">
                <a:latin typeface="Times New Roman" panose="02020603050405020304" pitchFamily="18" charset="0"/>
                <a:cs typeface="Times New Roman" panose="02020603050405020304" pitchFamily="18" charset="0"/>
              </a:rPr>
              <a:t>a specific audience with specific demographics</a:t>
            </a:r>
          </a:p>
          <a:p>
            <a:pPr algn="just">
              <a:lnSpc>
                <a:spcPct val="160000"/>
              </a:lnSpc>
            </a:pPr>
            <a:r>
              <a:rPr lang="en-US" sz="2200" dirty="0">
                <a:latin typeface="Times New Roman" panose="02020603050405020304" pitchFamily="18" charset="0"/>
                <a:cs typeface="Times New Roman" panose="02020603050405020304" pitchFamily="18" charset="0"/>
              </a:rPr>
              <a:t>It’s Good On The Pocket</a:t>
            </a:r>
          </a:p>
          <a:p>
            <a:pPr algn="just">
              <a:lnSpc>
                <a:spcPct val="160000"/>
              </a:lnSpc>
            </a:pPr>
            <a:r>
              <a:rPr lang="en-US" sz="2200" dirty="0">
                <a:latin typeface="Times New Roman" panose="02020603050405020304" pitchFamily="18" charset="0"/>
                <a:cs typeface="Times New Roman" panose="02020603050405020304" pitchFamily="18" charset="0"/>
              </a:rPr>
              <a:t>Find The World At Your Fingertips</a:t>
            </a:r>
          </a:p>
          <a:p>
            <a:pPr algn="just">
              <a:lnSpc>
                <a:spcPct val="160000"/>
              </a:lnSpc>
            </a:pPr>
            <a:r>
              <a:rPr lang="en-US" sz="2200" i="0" dirty="0">
                <a:effectLst/>
                <a:latin typeface="Times New Roman" panose="02020603050405020304" pitchFamily="18" charset="0"/>
                <a:cs typeface="Times New Roman" panose="02020603050405020304" pitchFamily="18" charset="0"/>
              </a:rPr>
              <a:t>It Gives You The Proofs through </a:t>
            </a:r>
            <a:r>
              <a:rPr lang="en-US" sz="2200" i="0" dirty="0">
                <a:solidFill>
                  <a:srgbClr val="000000"/>
                </a:solidFill>
                <a:effectLst/>
                <a:latin typeface="Times New Roman" panose="02020603050405020304" pitchFamily="18" charset="0"/>
                <a:cs typeface="Times New Roman" panose="02020603050405020304" pitchFamily="18" charset="0"/>
              </a:rPr>
              <a:t>tools which give all the data, analytics, and reports</a:t>
            </a:r>
          </a:p>
          <a:p>
            <a:pPr algn="just">
              <a:lnSpc>
                <a:spcPct val="160000"/>
              </a:lnSpc>
            </a:pPr>
            <a:r>
              <a:rPr lang="en-US" sz="2200" i="0" dirty="0">
                <a:solidFill>
                  <a:srgbClr val="000000"/>
                </a:solidFill>
                <a:effectLst/>
                <a:latin typeface="Times New Roman" panose="02020603050405020304" pitchFamily="18" charset="0"/>
                <a:cs typeface="Times New Roman" panose="02020603050405020304" pitchFamily="18" charset="0"/>
              </a:rPr>
              <a:t>It Makes For A Two way Interaction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123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2CD6D8-16FC-27EB-D5F2-660F184DF5F3}"/>
              </a:ext>
            </a:extLst>
          </p:cNvPr>
          <p:cNvSpPr>
            <a:spLocks noGrp="1"/>
          </p:cNvSpPr>
          <p:nvPr>
            <p:ph type="dt" sz="half" idx="10"/>
          </p:nvPr>
        </p:nvSpPr>
        <p:spPr/>
        <p:txBody>
          <a:bodyPr/>
          <a:lstStyle/>
          <a:p>
            <a:fld id="{C88F59F3-EE4C-4CA2-BEE3-A362ACBEB9D6}" type="datetime1">
              <a:rPr lang="en-US" smtClean="0"/>
              <a:t>1/29/2023</a:t>
            </a:fld>
            <a:endParaRPr lang="en-US"/>
          </a:p>
        </p:txBody>
      </p:sp>
      <p:sp>
        <p:nvSpPr>
          <p:cNvPr id="5" name="Footer Placeholder 4">
            <a:extLst>
              <a:ext uri="{FF2B5EF4-FFF2-40B4-BE49-F238E27FC236}">
                <a16:creationId xmlns:a16="http://schemas.microsoft.com/office/drawing/2014/main" id="{AD2005F8-4C91-3F22-AE5F-FC2BE46BD569}"/>
              </a:ext>
            </a:extLst>
          </p:cNvPr>
          <p:cNvSpPr>
            <a:spLocks noGrp="1"/>
          </p:cNvSpPr>
          <p:nvPr>
            <p:ph type="ftr" sz="quarter" idx="11"/>
          </p:nvPr>
        </p:nvSpPr>
        <p:spPr/>
        <p:txBody>
          <a:bodyPr/>
          <a:lstStyle/>
          <a:p>
            <a:r>
              <a:rPr lang="en-US"/>
              <a:t>Dr. Priyanka Malhotra           Digital Marketing               Unit 1</a:t>
            </a:r>
            <a:endParaRPr lang="en-US" dirty="0"/>
          </a:p>
        </p:txBody>
      </p:sp>
      <p:sp>
        <p:nvSpPr>
          <p:cNvPr id="6" name="Slide Number Placeholder 5">
            <a:extLst>
              <a:ext uri="{FF2B5EF4-FFF2-40B4-BE49-F238E27FC236}">
                <a16:creationId xmlns:a16="http://schemas.microsoft.com/office/drawing/2014/main" id="{D0443AA3-CC00-D4E6-984B-6586F2B8BE80}"/>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7170" name="Picture 2">
            <a:extLst>
              <a:ext uri="{FF2B5EF4-FFF2-40B4-BE49-F238E27FC236}">
                <a16:creationId xmlns:a16="http://schemas.microsoft.com/office/drawing/2014/main" id="{552415D6-1265-2634-EFBF-38D355042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82650"/>
            <a:ext cx="7924799" cy="541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IET, Greater Noida: Cutoff, Placements, Courses, Fees, Admission 2022">
            <a:extLst>
              <a:ext uri="{FF2B5EF4-FFF2-40B4-BE49-F238E27FC236}">
                <a16:creationId xmlns:a16="http://schemas.microsoft.com/office/drawing/2014/main" id="{F1A2F28C-C122-C86C-770A-F479F9BAC5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3" y="-31750"/>
            <a:ext cx="1238250"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E03AC85-C025-ABD8-96FA-5E0D315F6AC4}"/>
              </a:ext>
            </a:extLst>
          </p:cNvPr>
          <p:cNvSpPr txBox="1">
            <a:spLocks/>
          </p:cNvSpPr>
          <p:nvPr/>
        </p:nvSpPr>
        <p:spPr>
          <a:xfrm>
            <a:off x="1353207" y="0"/>
            <a:ext cx="7772400" cy="73342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spTree>
    <p:extLst>
      <p:ext uri="{BB962C8B-B14F-4D97-AF65-F5344CB8AC3E}">
        <p14:creationId xmlns:p14="http://schemas.microsoft.com/office/powerpoint/2010/main" val="385741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E0E93-C272-4135-ABAF-7E6596AA32CA}"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Why Are Businesses shifting from Traditional marketing to Digital Marketing? (CO1)</a:t>
            </a:r>
          </a:p>
        </p:txBody>
      </p:sp>
      <p:pic>
        <p:nvPicPr>
          <p:cNvPr id="3" name="Content Placeholder 2"/>
          <p:cNvPicPr>
            <a:picLocks noGrp="1" noChangeAspect="1"/>
          </p:cNvPicPr>
          <p:nvPr>
            <p:ph idx="1"/>
          </p:nvPr>
        </p:nvPicPr>
        <p:blipFill rotWithShape="1">
          <a:blip r:embed="rId2"/>
          <a:srcRect b="7112"/>
          <a:stretch/>
        </p:blipFill>
        <p:spPr>
          <a:xfrm>
            <a:off x="381000" y="914401"/>
            <a:ext cx="8305800" cy="5105399"/>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184989C3-9628-1C7A-37BD-3A1A518F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5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0DF3BB-89F0-486D-9549-792D143FE4B3}"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solidFill>
                  <a:srgbClr val="000000"/>
                </a:solidFill>
              </a:rPr>
              <a:t>Some facts about Indian Digital Marketing Industry</a:t>
            </a:r>
          </a:p>
          <a:p>
            <a:pPr lvl="0" algn="ctr">
              <a:spcBef>
                <a:spcPct val="0"/>
              </a:spcBef>
              <a:defRPr/>
            </a:pPr>
            <a:r>
              <a:rPr lang="en-US" sz="2400" dirty="0"/>
              <a:t>(CO1)</a:t>
            </a:r>
          </a:p>
        </p:txBody>
      </p:sp>
      <p:sp>
        <p:nvSpPr>
          <p:cNvPr id="2" name="Content Placeholder 1"/>
          <p:cNvSpPr>
            <a:spLocks noGrp="1"/>
          </p:cNvSpPr>
          <p:nvPr>
            <p:ph idx="1"/>
          </p:nvPr>
        </p:nvSpPr>
        <p:spPr/>
        <p:txBody>
          <a:bodyPr>
            <a:normAutofit/>
          </a:bodyPr>
          <a:lstStyle/>
          <a:p>
            <a:pPr algn="just"/>
            <a:r>
              <a:rPr lang="en-US" sz="2200" dirty="0">
                <a:solidFill>
                  <a:srgbClr val="000000"/>
                </a:solidFill>
                <a:latin typeface="Times New Roman" panose="02020603050405020304" pitchFamily="18" charset="0"/>
                <a:cs typeface="Times New Roman" panose="02020603050405020304" pitchFamily="18" charset="0"/>
              </a:rPr>
              <a:t>As per a report by IAMAI (Internet and Mobile Association of India)and Boston consulting group, India has one of the largest and fastest growing populations of Internet users in the world—190 million as of June 2014 and growing rapidly. </a:t>
            </a:r>
          </a:p>
          <a:p>
            <a:pPr algn="just"/>
            <a:r>
              <a:rPr lang="en-US" sz="2200" dirty="0">
                <a:solidFill>
                  <a:srgbClr val="000000"/>
                </a:solidFill>
                <a:latin typeface="Times New Roman" panose="02020603050405020304" pitchFamily="18" charset="0"/>
                <a:cs typeface="Times New Roman" panose="02020603050405020304" pitchFamily="18" charset="0"/>
              </a:rPr>
              <a:t>According to a report, India will cross 500 million Internet Users Mark in 2022 </a:t>
            </a:r>
          </a:p>
          <a:p>
            <a:pPr algn="just"/>
            <a:r>
              <a:rPr lang="en-US" sz="2200" dirty="0">
                <a:solidFill>
                  <a:srgbClr val="000000"/>
                </a:solidFill>
                <a:latin typeface="Times New Roman" panose="02020603050405020304" pitchFamily="18" charset="0"/>
                <a:cs typeface="Times New Roman" panose="02020603050405020304" pitchFamily="18" charset="0"/>
              </a:rPr>
              <a:t>According to Direct Marketing Association, Digital Marketing Industry is worth $62 billion </a:t>
            </a:r>
          </a:p>
          <a:p>
            <a:pPr marL="0" indent="0">
              <a:buNone/>
            </a:pPr>
            <a:r>
              <a:rPr lang="en-US" sz="2200" i="1" dirty="0">
                <a:solidFill>
                  <a:srgbClr val="000000"/>
                </a:solidFill>
                <a:latin typeface="Times New Roman" panose="02020603050405020304" pitchFamily="18" charset="0"/>
                <a:cs typeface="Times New Roman" panose="02020603050405020304" pitchFamily="18" charset="0"/>
              </a:rPr>
              <a:t>Reference: https://www.researchgate.net/publication/303163963_Digital_Marketing_in_Indian_Context</a:t>
            </a:r>
          </a:p>
          <a:p>
            <a:pPr marL="0" indent="0">
              <a:buNone/>
            </a:pPr>
            <a:endParaRPr lang="en-US" sz="2200" dirty="0"/>
          </a:p>
        </p:txBody>
      </p:sp>
      <p:pic>
        <p:nvPicPr>
          <p:cNvPr id="9" name="Picture 2" descr="NIET, Greater Noida: Cutoff, Placements, Courses, Fees, Admission 2022">
            <a:extLst>
              <a:ext uri="{FF2B5EF4-FFF2-40B4-BE49-F238E27FC236}">
                <a16:creationId xmlns:a16="http://schemas.microsoft.com/office/drawing/2014/main" id="{DD7E2204-41EF-3222-F8F8-2D9C88C6A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664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5E32-E3EE-46FB-B8C6-A1CF7F0F8101}"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p>
        </p:txBody>
      </p:sp>
      <p:sp>
        <p:nvSpPr>
          <p:cNvPr id="2" name="Content Placeholder 1"/>
          <p:cNvSpPr>
            <a:spLocks noGrp="1"/>
          </p:cNvSpPr>
          <p:nvPr>
            <p:ph idx="1"/>
          </p:nvPr>
        </p:nvSpPr>
        <p:spPr/>
        <p:txBody>
          <a:bodyPr>
            <a:normAutofit/>
          </a:bodyPr>
          <a:lstStyle/>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Define Digital marketing.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 5 D’s of Digital Marketing are______</a:t>
            </a:r>
          </a:p>
          <a:p>
            <a:pPr marL="457200" indent="-457200">
              <a:buFont typeface="+mj-lt"/>
              <a:buAutoNum type="arabicPeriod"/>
            </a:pPr>
            <a:r>
              <a:rPr lang="en-US" sz="2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Which of the following is the correct depiction of Digital Marketing?</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ts val="1875"/>
              </a:lnSpc>
              <a:spcBef>
                <a:spcPts val="300"/>
              </a:spcBef>
              <a:buFont typeface="+mj-lt"/>
              <a:buAutoNum type="alphaLcPeriod"/>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E-mail Marketing</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ts val="1875"/>
              </a:lnSpc>
              <a:spcBef>
                <a:spcPts val="300"/>
              </a:spcBef>
              <a:spcAft>
                <a:spcPts val="800"/>
              </a:spcAft>
              <a:buFont typeface="+mj-lt"/>
              <a:buAutoNum type="alphaLcPeriod"/>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Marketing</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ts val="1875"/>
              </a:lnSpc>
              <a:spcBef>
                <a:spcPts val="300"/>
              </a:spcBef>
              <a:spcAft>
                <a:spcPts val="800"/>
              </a:spcAft>
              <a:buFont typeface="+mj-lt"/>
              <a:buAutoNum type="alphaLcPeriod"/>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 Marketing</a:t>
            </a:r>
            <a:endPar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mj-lt"/>
              <a:buAutoNum type="alphaLcPeriod"/>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of the above</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4.   Which is a bigger concept : Selling or marketing?</a:t>
            </a:r>
          </a:p>
          <a:p>
            <a:pPr marL="0" indent="0">
              <a:buNone/>
            </a:pPr>
            <a:r>
              <a:rPr lang="en-US" sz="2200" dirty="0">
                <a:latin typeface="Times New Roman" panose="02020603050405020304" pitchFamily="18" charset="0"/>
                <a:cs typeface="Times New Roman" panose="02020603050405020304" pitchFamily="18" charset="0"/>
              </a:rPr>
              <a:t>5.   Give 2 reasons for growing importance of Digital Marketing.</a:t>
            </a:r>
          </a:p>
        </p:txBody>
      </p:sp>
      <p:pic>
        <p:nvPicPr>
          <p:cNvPr id="9" name="Picture 2" descr="NIET, Greater Noida: Cutoff, Placements, Courses, Fees, Admission 2022">
            <a:extLst>
              <a:ext uri="{FF2B5EF4-FFF2-40B4-BE49-F238E27FC236}">
                <a16:creationId xmlns:a16="http://schemas.microsoft.com/office/drawing/2014/main" id="{06E0BD51-E1DA-9ECF-0DD0-D4834F3F4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706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The new digital world - digital marketing practices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2</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6CE36F04-028C-30C5-2D54-98B47BB0DF06}"/>
              </a:ext>
            </a:extLst>
          </p:cNvPr>
          <p:cNvSpPr>
            <a:spLocks noGrp="1"/>
          </p:cNvSpPr>
          <p:nvPr>
            <p:ph type="dt" sz="half" idx="10"/>
          </p:nvPr>
        </p:nvSpPr>
        <p:spPr/>
        <p:txBody>
          <a:bodyPr/>
          <a:lstStyle/>
          <a:p>
            <a:fld id="{A7F17933-F315-4918-913A-C5549F305262}" type="datetime1">
              <a:rPr lang="en-US" smtClean="0"/>
              <a:t>1/29/2023</a:t>
            </a:fld>
            <a:endParaRPr lang="en-US"/>
          </a:p>
        </p:txBody>
      </p:sp>
      <p:sp>
        <p:nvSpPr>
          <p:cNvPr id="6" name="Footer Placeholder 5">
            <a:extLst>
              <a:ext uri="{FF2B5EF4-FFF2-40B4-BE49-F238E27FC236}">
                <a16:creationId xmlns:a16="http://schemas.microsoft.com/office/drawing/2014/main" id="{A2BB482F-46F5-BD8E-82A1-115F9BF50943}"/>
              </a:ext>
            </a:extLst>
          </p:cNvPr>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a:extLst>
              <a:ext uri="{FF2B5EF4-FFF2-40B4-BE49-F238E27FC236}">
                <a16:creationId xmlns:a16="http://schemas.microsoft.com/office/drawing/2014/main" id="{11CDE631-8DBD-E7B3-DADD-5837F905E099}"/>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017223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EA2557E4-29DA-46F0-BCB9-92E1CF2F1D7F}"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cs typeface="Times New Roman" panose="02020603050405020304" pitchFamily="18" charset="0"/>
              </a:rPr>
              <a:t>Recap</a:t>
            </a:r>
          </a:p>
        </p:txBody>
      </p:sp>
      <p:sp>
        <p:nvSpPr>
          <p:cNvPr id="2" name="Rectangle 1"/>
          <p:cNvSpPr/>
          <p:nvPr/>
        </p:nvSpPr>
        <p:spPr>
          <a:xfrm>
            <a:off x="838200" y="1447800"/>
            <a:ext cx="7620000" cy="1938992"/>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Digital marketing is the marketing of products or services using digital technologies, mainly on the Internet.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Digital importance is gaining impetus because of its wide &amp; targeted reach, customer friendly  and cost effective approach.</a:t>
            </a:r>
          </a:p>
        </p:txBody>
      </p:sp>
      <p:pic>
        <p:nvPicPr>
          <p:cNvPr id="9" name="Picture 2" descr="NIET, Greater Noida: Cutoff, Placements, Courses, Fees, Admission 2022">
            <a:extLst>
              <a:ext uri="{FF2B5EF4-FFF2-40B4-BE49-F238E27FC236}">
                <a16:creationId xmlns:a16="http://schemas.microsoft.com/office/drawing/2014/main" id="{4D296BB0-4C2A-10B8-6874-79B2C5D4D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391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400" dirty="0">
                <a:latin typeface="Times New Roman" panose="02020603050405020304" pitchFamily="18" charset="0"/>
                <a:cs typeface="Times New Roman" panose="02020603050405020304" pitchFamily="18" charset="0"/>
              </a:rPr>
              <a:t>1. To develop a general understanding on  Trend change in Digital Marketing  among the students. </a:t>
            </a:r>
          </a:p>
          <a:p>
            <a:pPr algn="just">
              <a:buNone/>
            </a:pPr>
            <a:r>
              <a:rPr lang="en-US" sz="2400" dirty="0">
                <a:latin typeface="Times New Roman" panose="02020603050405020304" pitchFamily="18" charset="0"/>
                <a:cs typeface="Times New Roman" panose="02020603050405020304" pitchFamily="18" charset="0"/>
              </a:rPr>
              <a:t>2.  To explain the Marketing Practices For The digital World</a:t>
            </a:r>
          </a:p>
        </p:txBody>
      </p:sp>
      <p:sp>
        <p:nvSpPr>
          <p:cNvPr id="4" name="Date Placeholder 3"/>
          <p:cNvSpPr>
            <a:spLocks noGrp="1"/>
          </p:cNvSpPr>
          <p:nvPr>
            <p:ph type="dt" sz="half" idx="10"/>
          </p:nvPr>
        </p:nvSpPr>
        <p:spPr/>
        <p:txBody>
          <a:bodyPr/>
          <a:lstStyle/>
          <a:p>
            <a:fld id="{F73674EE-FA67-4EC5-999F-2B9EFF23D2B8}"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cs typeface="Times New Roman" panose="02020603050405020304" pitchFamily="18" charset="0"/>
              </a:rPr>
              <a:t>Session Objectives</a:t>
            </a:r>
          </a:p>
        </p:txBody>
      </p:sp>
      <p:pic>
        <p:nvPicPr>
          <p:cNvPr id="9" name="Picture 2" descr="NIET, Greater Noida: Cutoff, Placements, Courses, Fees, Admission 2022">
            <a:extLst>
              <a:ext uri="{FF2B5EF4-FFF2-40B4-BE49-F238E27FC236}">
                <a16:creationId xmlns:a16="http://schemas.microsoft.com/office/drawing/2014/main" id="{F7B4AFA5-FB0E-15B0-4A88-77FAB0545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0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257800"/>
          </a:xfrm>
        </p:spPr>
        <p:txBody>
          <a:bodyPr>
            <a:normAutofit/>
          </a:bodyPr>
          <a:lstStyle/>
          <a:p>
            <a:pPr algn="just">
              <a:buNone/>
            </a:pP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0FBC540D-20FA-465F-8C80-8F687B3FD351}"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7302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 </a:t>
            </a:r>
          </a:p>
          <a:p>
            <a:pPr algn="ctr">
              <a:spcBef>
                <a:spcPct val="0"/>
              </a:spcBef>
              <a:defRPr/>
            </a:pPr>
            <a:r>
              <a:rPr lang="en-US" sz="2400" dirty="0"/>
              <a:t>Trend Change in Marketing (CO1)</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p:cNvPicPr>
            <a:picLocks noChangeAspect="1"/>
          </p:cNvPicPr>
          <p:nvPr/>
        </p:nvPicPr>
        <p:blipFill rotWithShape="1">
          <a:blip r:embed="rId2"/>
          <a:srcRect t="21116" b="12228"/>
          <a:stretch/>
        </p:blipFill>
        <p:spPr>
          <a:xfrm>
            <a:off x="647700" y="1447800"/>
            <a:ext cx="8229600" cy="3810000"/>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E30A21E2-838D-B97B-EDAC-0EF4A7EA4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49901720"/>
              </p:ext>
            </p:extLst>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154334">
                  <a:extLst>
                    <a:ext uri="{9D8B030D-6E8A-4147-A177-3AD203B41FA5}">
                      <a16:colId xmlns:a16="http://schemas.microsoft.com/office/drawing/2014/main"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83995">
                <a:tc>
                  <a:txBody>
                    <a:bodyPr/>
                    <a:lstStyle/>
                    <a:p>
                      <a:r>
                        <a:rPr lang="en-US" sz="2000" b="0" dirty="0">
                          <a:latin typeface="+mn-lt"/>
                          <a:cs typeface="Times New Roman" pitchFamily="18" charset="0"/>
                        </a:rPr>
                        <a:t>20.</a:t>
                      </a:r>
                    </a:p>
                  </a:txBody>
                  <a:tcPr/>
                </a:tc>
                <a:tc>
                  <a:txBody>
                    <a:bodyPr/>
                    <a:lstStyle/>
                    <a:p>
                      <a:r>
                        <a:rPr lang="en-US" sz="2000" b="0" dirty="0">
                          <a:latin typeface="+mn-lt"/>
                          <a:cs typeface="Times New Roman" pitchFamily="18" charset="0"/>
                        </a:rPr>
                        <a:t>Lecture related to topic</a:t>
                      </a:r>
                    </a:p>
                  </a:txBody>
                  <a:tcPr/>
                </a:tc>
                <a:extLst>
                  <a:ext uri="{0D108BD9-81ED-4DB2-BD59-A6C34878D82A}">
                    <a16:rowId xmlns:a16="http://schemas.microsoft.com/office/drawing/2014/main" val="10001"/>
                  </a:ext>
                </a:extLst>
              </a:tr>
              <a:tr h="483995">
                <a:tc>
                  <a:txBody>
                    <a:bodyPr/>
                    <a:lstStyle/>
                    <a:p>
                      <a:r>
                        <a:rPr lang="en-US" sz="2000" b="0" dirty="0">
                          <a:latin typeface="+mn-lt"/>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Daily Quiz</a:t>
                      </a:r>
                    </a:p>
                  </a:txBody>
                  <a:tcPr/>
                </a:tc>
                <a:extLst>
                  <a:ext uri="{0D108BD9-81ED-4DB2-BD59-A6C34878D82A}">
                    <a16:rowId xmlns:a16="http://schemas.microsoft.com/office/drawing/2014/main" val="10002"/>
                  </a:ext>
                </a:extLst>
              </a:tr>
              <a:tr h="483995">
                <a:tc>
                  <a:txBody>
                    <a:bodyPr/>
                    <a:lstStyle/>
                    <a:p>
                      <a:r>
                        <a:rPr lang="en-US" sz="2000" b="0" dirty="0">
                          <a:latin typeface="+mn-lt"/>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Weekly Assignment</a:t>
                      </a:r>
                    </a:p>
                  </a:txBody>
                  <a:tcPr/>
                </a:tc>
                <a:extLst>
                  <a:ext uri="{0D108BD9-81ED-4DB2-BD59-A6C34878D82A}">
                    <a16:rowId xmlns:a16="http://schemas.microsoft.com/office/drawing/2014/main" val="10003"/>
                  </a:ext>
                </a:extLst>
              </a:tr>
              <a:tr h="483995">
                <a:tc>
                  <a:txBody>
                    <a:bodyPr/>
                    <a:lstStyle/>
                    <a:p>
                      <a:r>
                        <a:rPr lang="en-US" sz="2000" b="0" dirty="0">
                          <a:latin typeface="+mn-lt"/>
                          <a:cs typeface="Times New Roman" pitchFamily="18" charset="0"/>
                        </a:rPr>
                        <a:t>23.</a:t>
                      </a:r>
                    </a:p>
                  </a:txBody>
                  <a:tcPr/>
                </a:tc>
                <a:tc>
                  <a:txBody>
                    <a:bodyPr/>
                    <a:lstStyle/>
                    <a:p>
                      <a:r>
                        <a:rPr lang="en-US" sz="2000" b="0" dirty="0">
                          <a:latin typeface="+mn-lt"/>
                          <a:cs typeface="Times New Roman" pitchFamily="18" charset="0"/>
                        </a:rPr>
                        <a:t>Topic Links</a:t>
                      </a:r>
                    </a:p>
                  </a:txBody>
                  <a:tcPr/>
                </a:tc>
                <a:extLst>
                  <a:ext uri="{0D108BD9-81ED-4DB2-BD59-A6C34878D82A}">
                    <a16:rowId xmlns:a16="http://schemas.microsoft.com/office/drawing/2014/main" val="10004"/>
                  </a:ext>
                </a:extLst>
              </a:tr>
              <a:tr h="483995">
                <a:tc>
                  <a:txBody>
                    <a:bodyPr/>
                    <a:lstStyle/>
                    <a:p>
                      <a:r>
                        <a:rPr lang="en-US" sz="2000" b="0" dirty="0">
                          <a:latin typeface="+mn-lt"/>
                          <a:cs typeface="Times New Roman" pitchFamily="18" charset="0"/>
                        </a:rPr>
                        <a:t>24.</a:t>
                      </a:r>
                    </a:p>
                  </a:txBody>
                  <a:tcPr/>
                </a:tc>
                <a:tc>
                  <a:txBody>
                    <a:bodyPr/>
                    <a:lstStyle/>
                    <a:p>
                      <a:r>
                        <a:rPr lang="en-US" sz="2000" b="0" dirty="0">
                          <a:latin typeface="+mn-lt"/>
                          <a:cs typeface="Times New Roman" pitchFamily="18" charset="0"/>
                        </a:rPr>
                        <a:t>MCQs</a:t>
                      </a:r>
                    </a:p>
                  </a:txBody>
                  <a:tcPr/>
                </a:tc>
                <a:extLst>
                  <a:ext uri="{0D108BD9-81ED-4DB2-BD59-A6C34878D82A}">
                    <a16:rowId xmlns:a16="http://schemas.microsoft.com/office/drawing/2014/main" val="10005"/>
                  </a:ext>
                </a:extLst>
              </a:tr>
              <a:tr h="483995">
                <a:tc>
                  <a:txBody>
                    <a:bodyPr/>
                    <a:lstStyle/>
                    <a:p>
                      <a:r>
                        <a:rPr lang="en-US" sz="2000" b="0" dirty="0">
                          <a:latin typeface="+mn-lt"/>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Glossary Questions</a:t>
                      </a:r>
                    </a:p>
                  </a:txBody>
                  <a:tcPr/>
                </a:tc>
                <a:extLst>
                  <a:ext uri="{0D108BD9-81ED-4DB2-BD59-A6C34878D82A}">
                    <a16:rowId xmlns:a16="http://schemas.microsoft.com/office/drawing/2014/main" val="10006"/>
                  </a:ext>
                </a:extLst>
              </a:tr>
              <a:tr h="483995">
                <a:tc>
                  <a:txBody>
                    <a:bodyPr/>
                    <a:lstStyle/>
                    <a:p>
                      <a:r>
                        <a:rPr lang="en-US" sz="2000" b="0" dirty="0">
                          <a:latin typeface="+mn-lt"/>
                          <a:cs typeface="Times New Roman" pitchFamily="18" charset="0"/>
                        </a:rPr>
                        <a:t>26.</a:t>
                      </a:r>
                    </a:p>
                  </a:txBody>
                  <a:tcPr/>
                </a:tc>
                <a:tc>
                  <a:txBody>
                    <a:bodyPr/>
                    <a:lstStyle/>
                    <a:p>
                      <a:r>
                        <a:rPr lang="en-US" sz="2000" b="0" dirty="0">
                          <a:latin typeface="+mn-lt"/>
                          <a:cs typeface="Times New Roman" pitchFamily="18" charset="0"/>
                        </a:rPr>
                        <a:t>Old question papers</a:t>
                      </a:r>
                    </a:p>
                  </a:txBody>
                  <a:tcPr/>
                </a:tc>
                <a:extLst>
                  <a:ext uri="{0D108BD9-81ED-4DB2-BD59-A6C34878D82A}">
                    <a16:rowId xmlns:a16="http://schemas.microsoft.com/office/drawing/2014/main" val="10007"/>
                  </a:ext>
                </a:extLst>
              </a:tr>
              <a:tr h="483995">
                <a:tc>
                  <a:txBody>
                    <a:bodyPr/>
                    <a:lstStyle/>
                    <a:p>
                      <a:r>
                        <a:rPr lang="en-US" sz="2000" b="0" dirty="0">
                          <a:latin typeface="+mn-lt"/>
                          <a:cs typeface="Times New Roman" pitchFamily="18" charset="0"/>
                        </a:rPr>
                        <a:t>27.</a:t>
                      </a:r>
                    </a:p>
                  </a:txBody>
                  <a:tcPr/>
                </a:tc>
                <a:tc>
                  <a:txBody>
                    <a:bodyPr/>
                    <a:lstStyle/>
                    <a:p>
                      <a:r>
                        <a:rPr lang="en-US" sz="2000" b="0" dirty="0">
                          <a:latin typeface="+mn-lt"/>
                          <a:cs typeface="Times New Roman" pitchFamily="18" charset="0"/>
                        </a:rPr>
                        <a:t>Expected Questions</a:t>
                      </a:r>
                    </a:p>
                  </a:txBody>
                  <a:tcPr/>
                </a:tc>
                <a:extLst>
                  <a:ext uri="{0D108BD9-81ED-4DB2-BD59-A6C34878D82A}">
                    <a16:rowId xmlns:a16="http://schemas.microsoft.com/office/drawing/2014/main" val="10008"/>
                  </a:ext>
                </a:extLst>
              </a:tr>
              <a:tr h="483995">
                <a:tc>
                  <a:txBody>
                    <a:bodyPr/>
                    <a:lstStyle/>
                    <a:p>
                      <a:r>
                        <a:rPr lang="en-US" sz="2000" b="0" dirty="0">
                          <a:latin typeface="+mn-lt"/>
                          <a:cs typeface="Times New Roman" pitchFamily="18" charset="0"/>
                        </a:rPr>
                        <a:t>28.</a:t>
                      </a:r>
                    </a:p>
                  </a:txBody>
                  <a:tcPr/>
                </a:tc>
                <a:tc>
                  <a:txBody>
                    <a:bodyPr/>
                    <a:lstStyle/>
                    <a:p>
                      <a:r>
                        <a:rPr lang="en-US" sz="2000" b="0" dirty="0">
                          <a:latin typeface="+mn-lt"/>
                          <a:cs typeface="Times New Roman" pitchFamily="18" charset="0"/>
                        </a:rPr>
                        <a:t>Recap of unit</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371600" y="-205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7C48EEDF-BD5C-4A27-9F05-33F4450E751A}" type="datetime1">
              <a:rPr lang="en-US" smtClean="0"/>
              <a:t>1/29/2023</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en-US"/>
              <a:t>Dr. Priyanka Malhotra           Digital Marketing               Unit 1</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000" dirty="0"/>
              <a:t>	</a:t>
            </a:r>
          </a:p>
        </p:txBody>
      </p:sp>
      <p:sp>
        <p:nvSpPr>
          <p:cNvPr id="4" name="Date Placeholder 3"/>
          <p:cNvSpPr>
            <a:spLocks noGrp="1"/>
          </p:cNvSpPr>
          <p:nvPr>
            <p:ph type="dt" sz="half" idx="10"/>
          </p:nvPr>
        </p:nvSpPr>
        <p:spPr/>
        <p:txBody>
          <a:bodyPr/>
          <a:lstStyle/>
          <a:p>
            <a:fld id="{909B3997-9741-4D42-817E-266739B5492D}"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2" name="Picture 1"/>
          <p:cNvPicPr>
            <a:picLocks noChangeAspect="1"/>
          </p:cNvPicPr>
          <p:nvPr/>
        </p:nvPicPr>
        <p:blipFill rotWithShape="1">
          <a:blip r:embed="rId2"/>
          <a:srcRect t="23774" b="12375"/>
          <a:stretch/>
        </p:blipFill>
        <p:spPr>
          <a:xfrm>
            <a:off x="457200" y="1295400"/>
            <a:ext cx="8305800" cy="4114800"/>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DB33A5ED-7248-F5BE-5A1E-2D42BD691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F85289-0E34-4D11-9982-709C96AEDA3A}"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sp>
        <p:nvSpPr>
          <p:cNvPr id="9" name="TextBox 8"/>
          <p:cNvSpPr txBox="1"/>
          <p:nvPr/>
        </p:nvSpPr>
        <p:spPr>
          <a:xfrm>
            <a:off x="838200" y="914402"/>
            <a:ext cx="5257800" cy="430887"/>
          </a:xfrm>
          <a:prstGeom prst="rect">
            <a:avLst/>
          </a:prstGeom>
          <a:noFill/>
        </p:spPr>
        <p:txBody>
          <a:bodyPr wrap="square" rtlCol="0">
            <a:spAutoFit/>
          </a:bodyPr>
          <a:lstStyle/>
          <a:p>
            <a:r>
              <a:rPr lang="en-US" sz="2200" dirty="0"/>
              <a:t>1. Marketing Automation</a:t>
            </a:r>
          </a:p>
        </p:txBody>
      </p:sp>
      <p:pic>
        <p:nvPicPr>
          <p:cNvPr id="10" name="Picture 2" descr="NIET, Greater Noida: Cutoff, Placements, Courses, Fees, Admission 2022">
            <a:extLst>
              <a:ext uri="{FF2B5EF4-FFF2-40B4-BE49-F238E27FC236}">
                <a16:creationId xmlns:a16="http://schemas.microsoft.com/office/drawing/2014/main" id="{2DA65348-8928-856A-531C-5EDD386B9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ECE8D559-B867-B12D-819B-6A47DD61B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7691"/>
            <a:ext cx="8458200" cy="4858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389" y="840330"/>
            <a:ext cx="8229600" cy="4525963"/>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2. Native ads </a:t>
            </a:r>
          </a:p>
          <a:p>
            <a:pPr algn="just"/>
            <a:r>
              <a:rPr lang="en-US" sz="2200" dirty="0">
                <a:latin typeface="Times New Roman" panose="02020603050405020304" pitchFamily="18" charset="0"/>
                <a:cs typeface="Times New Roman" panose="02020603050405020304" pitchFamily="18" charset="0"/>
              </a:rPr>
              <a:t>Often feature as recommended content on websites, appearing below or beside the article you just read. Can be “in feed”.</a:t>
            </a:r>
            <a:endParaRPr lang="en-US" sz="22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Search and promoted listings that appear at the top of your Google search results, or in the sidebar.</a:t>
            </a:r>
            <a:endParaRPr lang="en-US" sz="2200" dirty="0"/>
          </a:p>
        </p:txBody>
      </p:sp>
      <p:sp>
        <p:nvSpPr>
          <p:cNvPr id="4" name="Date Placeholder 3"/>
          <p:cNvSpPr>
            <a:spLocks noGrp="1"/>
          </p:cNvSpPr>
          <p:nvPr>
            <p:ph type="dt" sz="half" idx="10"/>
          </p:nvPr>
        </p:nvSpPr>
        <p:spPr/>
        <p:txBody>
          <a:bodyPr/>
          <a:lstStyle/>
          <a:p>
            <a:fld id="{43F54668-428B-49B0-AA21-56222C05C3E1}"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2" name="Picture 1"/>
          <p:cNvPicPr>
            <a:picLocks noChangeAspect="1"/>
          </p:cNvPicPr>
          <p:nvPr/>
        </p:nvPicPr>
        <p:blipFill rotWithShape="1">
          <a:blip r:embed="rId2"/>
          <a:srcRect t="10777"/>
          <a:stretch/>
        </p:blipFill>
        <p:spPr>
          <a:xfrm>
            <a:off x="1009389" y="2744788"/>
            <a:ext cx="7467600" cy="3611562"/>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083494E8-23A1-E3FA-BCE0-4C6432A86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lgn="just">
              <a:buNone/>
            </a:pPr>
            <a:r>
              <a:rPr lang="en-US" sz="2200" b="1" dirty="0">
                <a:latin typeface="Times New Roman" panose="02020603050405020304" pitchFamily="18" charset="0"/>
                <a:cs typeface="Times New Roman" panose="02020603050405020304" pitchFamily="18" charset="0"/>
              </a:rPr>
              <a:t>3. Buy Buttons</a:t>
            </a:r>
          </a:p>
          <a:p>
            <a:pPr lvl="0"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214D66-4F05-4E53-835D-D8D7F2193563}" type="datetime1">
              <a:rPr lang="en-US" smtClean="0"/>
              <a:t>1/29/2023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Deepika Sharma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 (CO1)</a:t>
            </a:r>
          </a:p>
        </p:txBody>
      </p:sp>
      <p:pic>
        <p:nvPicPr>
          <p:cNvPr id="9" name="Picture 2" descr="NIET, Greater Noida: Cutoff, Placements, Courses, Fees, Admission 2022">
            <a:extLst>
              <a:ext uri="{FF2B5EF4-FFF2-40B4-BE49-F238E27FC236}">
                <a16:creationId xmlns:a16="http://schemas.microsoft.com/office/drawing/2014/main" id="{2381FB9C-FDD3-6A8F-DF98-5A4CAF0E0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7F7B10-5B9B-4E8E-DBD6-2D0917C07AC7}"/>
              </a:ext>
            </a:extLst>
          </p:cNvPr>
          <p:cNvPicPr>
            <a:picLocks noChangeAspect="1"/>
          </p:cNvPicPr>
          <p:nvPr/>
        </p:nvPicPr>
        <p:blipFill>
          <a:blip r:embed="rId3"/>
          <a:stretch>
            <a:fillRect/>
          </a:stretch>
        </p:blipFill>
        <p:spPr>
          <a:xfrm>
            <a:off x="685800" y="2514599"/>
            <a:ext cx="3505200" cy="3505201"/>
          </a:xfrm>
          <a:prstGeom prst="rect">
            <a:avLst/>
          </a:prstGeom>
        </p:spPr>
      </p:pic>
      <p:pic>
        <p:nvPicPr>
          <p:cNvPr id="11" name="Picture 10">
            <a:extLst>
              <a:ext uri="{FF2B5EF4-FFF2-40B4-BE49-F238E27FC236}">
                <a16:creationId xmlns:a16="http://schemas.microsoft.com/office/drawing/2014/main" id="{39F76649-B1CB-4C50-7BAD-507552DF1BBC}"/>
              </a:ext>
            </a:extLst>
          </p:cNvPr>
          <p:cNvPicPr>
            <a:picLocks noChangeAspect="1"/>
          </p:cNvPicPr>
          <p:nvPr/>
        </p:nvPicPr>
        <p:blipFill>
          <a:blip r:embed="rId4"/>
          <a:stretch>
            <a:fillRect/>
          </a:stretch>
        </p:blipFill>
        <p:spPr>
          <a:xfrm>
            <a:off x="5105400" y="2514599"/>
            <a:ext cx="3581399" cy="345916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buNone/>
            </a:pPr>
            <a:r>
              <a:rPr lang="en-US" sz="2900" dirty="0"/>
              <a:t>4. </a:t>
            </a:r>
            <a:r>
              <a:rPr lang="en-US" sz="2900" b="1" dirty="0"/>
              <a:t>	</a:t>
            </a:r>
            <a:endParaRPr lang="en-US" dirty="0"/>
          </a:p>
        </p:txBody>
      </p:sp>
      <p:sp>
        <p:nvSpPr>
          <p:cNvPr id="4" name="Date Placeholder 3"/>
          <p:cNvSpPr>
            <a:spLocks noGrp="1"/>
          </p:cNvSpPr>
          <p:nvPr>
            <p:ph type="dt" sz="half" idx="10"/>
          </p:nvPr>
        </p:nvSpPr>
        <p:spPr/>
        <p:txBody>
          <a:bodyPr/>
          <a:lstStyle/>
          <a:p>
            <a:fld id="{BBF7957C-29B5-4DAA-B762-390E533BDB90}" type="datetime1">
              <a:rPr lang="en-US" smtClean="0"/>
              <a:t>1/29/2023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2" name="Picture 1"/>
          <p:cNvPicPr>
            <a:picLocks noChangeAspect="1"/>
          </p:cNvPicPr>
          <p:nvPr/>
        </p:nvPicPr>
        <p:blipFill>
          <a:blip r:embed="rId2"/>
          <a:stretch>
            <a:fillRect/>
          </a:stretch>
        </p:blipFill>
        <p:spPr>
          <a:xfrm>
            <a:off x="1219200" y="1341436"/>
            <a:ext cx="6858000" cy="4359277"/>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89C36175-213E-25D5-D368-06BF1DD95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11AF5B-3619-48F4-9264-15DDEF4EE1CA}"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dirty="0"/>
          </a:p>
          <a:p>
            <a:pPr algn="ctr"/>
            <a:r>
              <a:rPr lang="en-US" sz="2400" dirty="0"/>
              <a:t>Marketing Practices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p:cNvPicPr>
            <a:picLocks noChangeAspect="1"/>
          </p:cNvPicPr>
          <p:nvPr/>
        </p:nvPicPr>
        <p:blipFill>
          <a:blip r:embed="rId2"/>
          <a:stretch>
            <a:fillRect/>
          </a:stretch>
        </p:blipFill>
        <p:spPr>
          <a:xfrm>
            <a:off x="1523574" y="1143000"/>
            <a:ext cx="6858426" cy="4724400"/>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E6B8210F-8FD8-CD60-8C49-A7F2C3948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E962E09-5201-D637-0EA7-9B60FA92CFC0}"/>
              </a:ext>
            </a:extLst>
          </p:cNvPr>
          <p:cNvSpPr txBox="1"/>
          <p:nvPr/>
        </p:nvSpPr>
        <p:spPr>
          <a:xfrm>
            <a:off x="2301658" y="3234939"/>
            <a:ext cx="4603314" cy="369332"/>
          </a:xfrm>
          <a:prstGeom prst="rect">
            <a:avLst/>
          </a:prstGeom>
          <a:noFill/>
        </p:spPr>
        <p:txBody>
          <a:bodyPr wrap="square">
            <a:spAutoFit/>
          </a:bodyPr>
          <a:lstStyle/>
          <a:p>
            <a:pPr lvl="0">
              <a:buNone/>
            </a:pPr>
            <a:r>
              <a:rPr lang="en-US" sz="1800" b="1" dirty="0"/>
              <a:t>5. </a:t>
            </a:r>
            <a:endParaRPr lang="en-US" dirty="0"/>
          </a:p>
        </p:txBody>
      </p:sp>
      <p:sp>
        <p:nvSpPr>
          <p:cNvPr id="12" name="TextBox 11">
            <a:extLst>
              <a:ext uri="{FF2B5EF4-FFF2-40B4-BE49-F238E27FC236}">
                <a16:creationId xmlns:a16="http://schemas.microsoft.com/office/drawing/2014/main" id="{AB77B2FC-D513-9EF1-F038-8C456E79CA31}"/>
              </a:ext>
            </a:extLst>
          </p:cNvPr>
          <p:cNvSpPr txBox="1"/>
          <p:nvPr/>
        </p:nvSpPr>
        <p:spPr>
          <a:xfrm>
            <a:off x="1523574" y="1496472"/>
            <a:ext cx="990600" cy="461665"/>
          </a:xfrm>
          <a:prstGeom prst="rect">
            <a:avLst/>
          </a:prstGeom>
          <a:noFill/>
        </p:spPr>
        <p:txBody>
          <a:bodyPr wrap="square" rtlCol="0">
            <a:spAutoFit/>
          </a:bodyPr>
          <a:lstStyle/>
          <a:p>
            <a:r>
              <a:rPr lang="en-US" sz="2400" dirty="0"/>
              <a:t>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C27500-93B0-4C09-A8EA-886565DD8C7E}"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2" name="Picture 1"/>
          <p:cNvPicPr>
            <a:picLocks noChangeAspect="1"/>
          </p:cNvPicPr>
          <p:nvPr/>
        </p:nvPicPr>
        <p:blipFill>
          <a:blip r:embed="rId2"/>
          <a:stretch>
            <a:fillRect/>
          </a:stretch>
        </p:blipFill>
        <p:spPr>
          <a:xfrm>
            <a:off x="1371600" y="1337222"/>
            <a:ext cx="6858000" cy="4301578"/>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C4FFA92C-4618-355B-1F52-443DDA4C8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F9A1B9-8EF6-7094-5B87-CE54DA349877}"/>
              </a:ext>
            </a:extLst>
          </p:cNvPr>
          <p:cNvSpPr txBox="1"/>
          <p:nvPr/>
        </p:nvSpPr>
        <p:spPr>
          <a:xfrm>
            <a:off x="1295400" y="1352812"/>
            <a:ext cx="762000" cy="461665"/>
          </a:xfrm>
          <a:prstGeom prst="rect">
            <a:avLst/>
          </a:prstGeom>
          <a:noFill/>
        </p:spPr>
        <p:txBody>
          <a:bodyPr wrap="square" rtlCol="0">
            <a:spAutoFit/>
          </a:bodyPr>
          <a:lstStyle/>
          <a:p>
            <a:r>
              <a:rPr lang="en-US" sz="2400" dirty="0"/>
              <a:t>6.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685800"/>
          </a:xfrm>
        </p:spPr>
        <p:txBody>
          <a:bodyPr>
            <a:normAutofit/>
          </a:bodyPr>
          <a:lstStyle/>
          <a:p>
            <a:pPr>
              <a:buNone/>
            </a:pPr>
            <a:r>
              <a:rPr lang="en-US" sz="2200" b="1" dirty="0">
                <a:latin typeface="Times New Roman" panose="02020603050405020304" pitchFamily="18" charset="0"/>
                <a:cs typeface="Times New Roman" panose="02020603050405020304" pitchFamily="18" charset="0"/>
              </a:rPr>
              <a:t>7. </a:t>
            </a:r>
            <a:r>
              <a:rPr lang="en-US" sz="2200" b="1" i="0" dirty="0">
                <a:solidFill>
                  <a:srgbClr val="41495B"/>
                </a:solidFill>
                <a:effectLst/>
                <a:latin typeface="Times New Roman" panose="02020603050405020304" pitchFamily="18" charset="0"/>
                <a:cs typeface="Times New Roman" panose="02020603050405020304" pitchFamily="18" charset="0"/>
              </a:rPr>
              <a:t>Chatbots &amp; Conversational Marketing</a:t>
            </a:r>
          </a:p>
          <a:p>
            <a:pPr lvl="0">
              <a:buNone/>
            </a:pPr>
            <a:endParaRPr lang="en-US" dirty="0"/>
          </a:p>
        </p:txBody>
      </p:sp>
      <p:sp>
        <p:nvSpPr>
          <p:cNvPr id="4" name="Date Placeholder 3"/>
          <p:cNvSpPr>
            <a:spLocks noGrp="1"/>
          </p:cNvSpPr>
          <p:nvPr>
            <p:ph type="dt" sz="half" idx="10"/>
          </p:nvPr>
        </p:nvSpPr>
        <p:spPr/>
        <p:txBody>
          <a:bodyPr/>
          <a:lstStyle/>
          <a:p>
            <a:fld id="{FAC27500-93B0-4C09-A8EA-886565DD8C7E}"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9" name="Picture 2" descr="NIET, Greater Noida: Cutoff, Placements, Courses, Fees, Admission 2022">
            <a:extLst>
              <a:ext uri="{FF2B5EF4-FFF2-40B4-BE49-F238E27FC236}">
                <a16:creationId xmlns:a16="http://schemas.microsoft.com/office/drawing/2014/main" id="{C4FFA92C-4618-355B-1F52-443DDA4C8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11C1F79-1C4D-04FB-6348-7DBFDBB2F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40" r="74445" b="11160"/>
          <a:stretch/>
        </p:blipFill>
        <p:spPr bwMode="auto">
          <a:xfrm>
            <a:off x="2819400" y="1828801"/>
            <a:ext cx="3276600" cy="434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35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8. </a:t>
            </a:r>
            <a:r>
              <a:rPr lang="en-US" sz="2400" b="1" i="0" dirty="0">
                <a:solidFill>
                  <a:srgbClr val="41495B"/>
                </a:solidFill>
                <a:effectLst/>
                <a:latin typeface="Times New Roman" panose="02020603050405020304" pitchFamily="18" charset="0"/>
                <a:cs typeface="Times New Roman" panose="02020603050405020304" pitchFamily="18" charset="0"/>
              </a:rPr>
              <a:t>Voice Search</a:t>
            </a:r>
          </a:p>
          <a:p>
            <a:pPr lvl="0">
              <a:buNone/>
            </a:pPr>
            <a:endParaRPr lang="en-US" dirty="0"/>
          </a:p>
        </p:txBody>
      </p:sp>
      <p:sp>
        <p:nvSpPr>
          <p:cNvPr id="4" name="Date Placeholder 3"/>
          <p:cNvSpPr>
            <a:spLocks noGrp="1"/>
          </p:cNvSpPr>
          <p:nvPr>
            <p:ph type="dt" sz="half" idx="10"/>
          </p:nvPr>
        </p:nvSpPr>
        <p:spPr/>
        <p:txBody>
          <a:bodyPr/>
          <a:lstStyle/>
          <a:p>
            <a:fld id="{FAC27500-93B0-4C09-A8EA-886565DD8C7E}"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9" name="Picture 2" descr="NIET, Greater Noida: Cutoff, Placements, Courses, Fees, Admission 2022">
            <a:extLst>
              <a:ext uri="{FF2B5EF4-FFF2-40B4-BE49-F238E27FC236}">
                <a16:creationId xmlns:a16="http://schemas.microsoft.com/office/drawing/2014/main" id="{C4FFA92C-4618-355B-1F52-443DDA4C8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C51CAECF-AC2A-772D-62DB-720CAB545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897857"/>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931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C27500-93B0-4C09-A8EA-886565DD8C7E}"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Marketing Practices For The Digital World(CO1)</a:t>
            </a:r>
          </a:p>
        </p:txBody>
      </p:sp>
      <p:pic>
        <p:nvPicPr>
          <p:cNvPr id="9" name="Picture 2" descr="NIET, Greater Noida: Cutoff, Placements, Courses, Fees, Admission 2022">
            <a:extLst>
              <a:ext uri="{FF2B5EF4-FFF2-40B4-BE49-F238E27FC236}">
                <a16:creationId xmlns:a16="http://schemas.microsoft.com/office/drawing/2014/main" id="{C4FFA92C-4618-355B-1F52-443DDA4C8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8ACC0C-DCD7-A303-439D-7DE60D4AD680}"/>
              </a:ext>
            </a:extLst>
          </p:cNvPr>
          <p:cNvSpPr txBox="1"/>
          <p:nvPr/>
        </p:nvSpPr>
        <p:spPr>
          <a:xfrm>
            <a:off x="838200" y="1012487"/>
            <a:ext cx="4603314" cy="461665"/>
          </a:xfrm>
          <a:prstGeom prst="rect">
            <a:avLst/>
          </a:prstGeom>
          <a:noFill/>
        </p:spPr>
        <p:txBody>
          <a:bodyPr wrap="square">
            <a:spAutoFit/>
          </a:bodyPr>
          <a:lstStyle/>
          <a:p>
            <a:pPr algn="l" fontAlgn="base"/>
            <a:r>
              <a:rPr lang="en-US" sz="2400" b="1" i="0" dirty="0">
                <a:solidFill>
                  <a:srgbClr val="41495B"/>
                </a:solidFill>
                <a:effectLst/>
                <a:latin typeface="Times New Roman" panose="02020603050405020304" pitchFamily="18" charset="0"/>
                <a:cs typeface="Times New Roman" panose="02020603050405020304" pitchFamily="18" charset="0"/>
              </a:rPr>
              <a:t>9. Personalization</a:t>
            </a:r>
          </a:p>
        </p:txBody>
      </p:sp>
      <p:pic>
        <p:nvPicPr>
          <p:cNvPr id="12290" name="Picture 2">
            <a:extLst>
              <a:ext uri="{FF2B5EF4-FFF2-40B4-BE49-F238E27FC236}">
                <a16:creationId xmlns:a16="http://schemas.microsoft.com/office/drawing/2014/main" id="{0C230E8A-6CD7-05D2-93FB-D82BC21F4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30" y="1912601"/>
            <a:ext cx="78200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0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66A107-BEF0-4313-8588-9391B5EEF0B9}" type="datetime1">
              <a:rPr lang="en-US" smtClean="0"/>
              <a:t>1/29/2023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err="1"/>
              <a:t>Noida</a:t>
            </a:r>
            <a:r>
              <a:rPr lang="en-US" sz="2400" dirty="0"/>
              <a:t> Institute of Engineering and Technology, Greater </a:t>
            </a:r>
            <a:r>
              <a:rPr lang="en-US" sz="2400" dirty="0" err="1"/>
              <a:t>Noida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
        <p:nvSpPr>
          <p:cNvPr id="19" name="Footer Placeholder 12"/>
          <p:cNvSpPr>
            <a:spLocks noGrp="1"/>
          </p:cNvSpPr>
          <p:nvPr>
            <p:ph type="ftr" sz="quarter" idx="11"/>
          </p:nvPr>
        </p:nvSpPr>
        <p:spPr>
          <a:xfrm>
            <a:off x="2743200" y="6356350"/>
            <a:ext cx="4495800" cy="365125"/>
          </a:xfrm>
        </p:spPr>
        <p:txBody>
          <a:bodyPr/>
          <a:lstStyle/>
          <a:p>
            <a:pPr lvl="0"/>
            <a:r>
              <a:rPr lang="sv-SE"/>
              <a:t>Dr. Priyanka Malhotra           Digital Marketing               Unit 1</a:t>
            </a:r>
            <a:endParaRPr lang="en-US" dirty="0"/>
          </a:p>
        </p:txBody>
      </p:sp>
      <p:sp>
        <p:nvSpPr>
          <p:cNvPr id="9" name="TextBox 8"/>
          <p:cNvSpPr txBox="1"/>
          <p:nvPr/>
        </p:nvSpPr>
        <p:spPr>
          <a:xfrm>
            <a:off x="611560" y="1828800"/>
            <a:ext cx="5328592" cy="2554545"/>
          </a:xfrm>
          <a:prstGeom prst="rect">
            <a:avLst/>
          </a:prstGeom>
          <a:noFill/>
        </p:spPr>
        <p:txBody>
          <a:bodyPr wrap="square" rtlCol="0">
            <a:spAutoFit/>
          </a:bodyPr>
          <a:lstStyle/>
          <a:p>
            <a:pPr>
              <a:buNone/>
            </a:pPr>
            <a:r>
              <a:rPr lang="en-IN" sz="2000" dirty="0" err="1"/>
              <a:t>Dr.</a:t>
            </a:r>
            <a:r>
              <a:rPr lang="en-IN" sz="2000" dirty="0"/>
              <a:t> Priyanka Malhotra</a:t>
            </a:r>
          </a:p>
          <a:p>
            <a:pPr>
              <a:buNone/>
            </a:pPr>
            <a:r>
              <a:rPr lang="en-IN" sz="2000" dirty="0"/>
              <a:t>Assistant Professor</a:t>
            </a:r>
          </a:p>
          <a:p>
            <a:pPr>
              <a:buNone/>
            </a:pPr>
            <a:r>
              <a:rPr lang="en-IN" sz="2000" dirty="0"/>
              <a:t>Department: Management Studies</a:t>
            </a:r>
          </a:p>
          <a:p>
            <a:pPr>
              <a:buNone/>
            </a:pPr>
            <a:r>
              <a:rPr lang="en-IN" sz="2000" dirty="0"/>
              <a:t>Email ID: </a:t>
            </a:r>
            <a:r>
              <a:rPr lang="en-IN" sz="2000" dirty="0">
                <a:hlinkClick r:id="rId3"/>
              </a:rPr>
              <a:t>priyankamalhotra@niet.co.in</a:t>
            </a:r>
            <a:endParaRPr lang="en-IN" sz="2000" dirty="0"/>
          </a:p>
          <a:p>
            <a:pPr>
              <a:buNone/>
            </a:pPr>
            <a:r>
              <a:rPr lang="en-IN" sz="2000" dirty="0"/>
              <a:t>Qualification: BBA, MBA, UGC NET, </a:t>
            </a:r>
            <a:r>
              <a:rPr lang="en-IN" sz="2000" dirty="0" err="1"/>
              <a:t>Ph.D</a:t>
            </a:r>
            <a:r>
              <a:rPr lang="en-IN" sz="2000" dirty="0"/>
              <a:t> </a:t>
            </a:r>
          </a:p>
          <a:p>
            <a:pPr>
              <a:buNone/>
            </a:pPr>
            <a:r>
              <a:rPr lang="en-IN" sz="2000" dirty="0"/>
              <a:t>Specialisation: HRM &amp; OB</a:t>
            </a:r>
          </a:p>
          <a:p>
            <a:pPr>
              <a:buNone/>
            </a:pPr>
            <a:r>
              <a:rPr lang="en-IN" sz="2000" dirty="0"/>
              <a:t>Total Teaching Experience: 14 years</a:t>
            </a:r>
          </a:p>
          <a:p>
            <a:pPr>
              <a:buNone/>
            </a:pPr>
            <a:r>
              <a:rPr lang="en-IN" sz="2000" dirty="0"/>
              <a:t>Teaching Area: HR and Marketing</a:t>
            </a:r>
          </a:p>
        </p:txBody>
      </p:sp>
      <p:pic>
        <p:nvPicPr>
          <p:cNvPr id="2" name="Picture 6">
            <a:extLst>
              <a:ext uri="{FF2B5EF4-FFF2-40B4-BE49-F238E27FC236}">
                <a16:creationId xmlns:a16="http://schemas.microsoft.com/office/drawing/2014/main" id="{9128F1B5-3E85-A58B-2DE9-EB711D4CDB23}"/>
              </a:ext>
            </a:extLst>
          </p:cNvPr>
          <p:cNvPicPr>
            <a:picLocks noChangeAspect="1" noChangeArrowheads="1"/>
          </p:cNvPicPr>
          <p:nvPr/>
        </p:nvPicPr>
        <p:blipFill>
          <a:blip r:embed="rId4" cstate="print"/>
          <a:srcRect/>
          <a:stretch>
            <a:fillRect/>
          </a:stretch>
        </p:blipFill>
        <p:spPr bwMode="auto">
          <a:xfrm>
            <a:off x="6766970" y="1628800"/>
            <a:ext cx="1706059" cy="16002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E54666-007C-4B6E-B0C9-F3428D4C67F6}"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a:t>
            </a:r>
          </a:p>
        </p:txBody>
      </p:sp>
      <p:sp>
        <p:nvSpPr>
          <p:cNvPr id="2" name="Content Placeholder 1"/>
          <p:cNvSpPr>
            <a:spLocks noGrp="1"/>
          </p:cNvSpPr>
          <p:nvPr>
            <p:ph idx="1"/>
          </p:nvPr>
        </p:nvSpPr>
        <p:spPr/>
        <p:txBody>
          <a:bodyPr>
            <a:normAutofit/>
          </a:bodyPr>
          <a:lstStyle/>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Name any 2 marketing strategies for the digital world.</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Define Marketing Automation.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_______ is the use of paid ads that match the look, feel and function of the media format in which they appear.</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Dedicated online sites are ______.</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E-com stands for  _________.</a:t>
            </a:r>
          </a:p>
        </p:txBody>
      </p:sp>
      <p:pic>
        <p:nvPicPr>
          <p:cNvPr id="9" name="Picture 2" descr="NIET, Greater Noida: Cutoff, Placements, Courses, Fees, Admission 2022">
            <a:extLst>
              <a:ext uri="{FF2B5EF4-FFF2-40B4-BE49-F238E27FC236}">
                <a16:creationId xmlns:a16="http://schemas.microsoft.com/office/drawing/2014/main" id="{6774B3E4-0EEF-57D9-7AC1-67DD1D977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06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The modern digital consumer and its journey</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3</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2689D055-C3E8-286A-1855-C7A820533E08}"/>
              </a:ext>
            </a:extLst>
          </p:cNvPr>
          <p:cNvSpPr>
            <a:spLocks noGrp="1"/>
          </p:cNvSpPr>
          <p:nvPr>
            <p:ph type="dt" sz="half" idx="10"/>
          </p:nvPr>
        </p:nvSpPr>
        <p:spPr/>
        <p:txBody>
          <a:bodyPr/>
          <a:lstStyle/>
          <a:p>
            <a:fld id="{C78D8A77-BDC6-4DDD-AE9C-FE24128238C8}" type="datetime1">
              <a:rPr lang="en-US" smtClean="0"/>
              <a:t>1/29/2023</a:t>
            </a:fld>
            <a:endParaRPr lang="en-US"/>
          </a:p>
        </p:txBody>
      </p:sp>
      <p:sp>
        <p:nvSpPr>
          <p:cNvPr id="6" name="Footer Placeholder 5">
            <a:extLst>
              <a:ext uri="{FF2B5EF4-FFF2-40B4-BE49-F238E27FC236}">
                <a16:creationId xmlns:a16="http://schemas.microsoft.com/office/drawing/2014/main" id="{EE0B0F3C-A93C-B861-B625-1398FC129076}"/>
              </a:ext>
            </a:extLst>
          </p:cNvPr>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a:extLst>
              <a:ext uri="{FF2B5EF4-FFF2-40B4-BE49-F238E27FC236}">
                <a16:creationId xmlns:a16="http://schemas.microsoft.com/office/drawing/2014/main" id="{594FCCBF-97B9-1101-69E4-125C8072A278}"/>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760529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AE0C6762-7A66-4439-8839-1AE366761C0C}"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Rectangle 9"/>
          <p:cNvSpPr/>
          <p:nvPr/>
        </p:nvSpPr>
        <p:spPr>
          <a:xfrm>
            <a:off x="990600" y="1143000"/>
            <a:ext cx="5242304" cy="2800767"/>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Marketing Practices For The Digital World are:</a:t>
            </a:r>
          </a:p>
          <a:p>
            <a:pPr marL="342900" indent="-342900">
              <a:buAutoNum type="arabicPeriod"/>
            </a:pPr>
            <a:r>
              <a:rPr lang="en-US" sz="2200" dirty="0">
                <a:latin typeface="Times New Roman" panose="02020603050405020304" pitchFamily="18" charset="0"/>
                <a:cs typeface="Times New Roman" panose="02020603050405020304" pitchFamily="18" charset="0"/>
              </a:rPr>
              <a:t>Marketing Automation</a:t>
            </a:r>
          </a:p>
          <a:p>
            <a:pPr marL="342900" indent="-342900">
              <a:buAutoNum type="arabicPeriod"/>
            </a:pPr>
            <a:r>
              <a:rPr lang="en-US" sz="2200" dirty="0">
                <a:latin typeface="Times New Roman" panose="02020603050405020304" pitchFamily="18" charset="0"/>
                <a:cs typeface="Times New Roman" panose="02020603050405020304" pitchFamily="18" charset="0"/>
              </a:rPr>
              <a:t>Native marketing</a:t>
            </a:r>
          </a:p>
          <a:p>
            <a:pPr marL="342900" indent="-342900">
              <a:buAutoNum type="arabicPeriod"/>
            </a:pPr>
            <a:r>
              <a:rPr lang="en-US" sz="2200" dirty="0">
                <a:latin typeface="Times New Roman" panose="02020603050405020304" pitchFamily="18" charset="0"/>
                <a:cs typeface="Times New Roman" panose="02020603050405020304" pitchFamily="18" charset="0"/>
              </a:rPr>
              <a:t>Social media ‘buy buttons’</a:t>
            </a:r>
          </a:p>
          <a:p>
            <a:pPr marL="342900" indent="-342900">
              <a:buAutoNum type="arabicPeriod"/>
            </a:pPr>
            <a:r>
              <a:rPr lang="en-US" sz="2200" dirty="0">
                <a:latin typeface="Times New Roman" panose="02020603050405020304" pitchFamily="18" charset="0"/>
                <a:cs typeface="Times New Roman" panose="02020603050405020304" pitchFamily="18" charset="0"/>
              </a:rPr>
              <a:t>Video/ Visual story telling</a:t>
            </a:r>
          </a:p>
          <a:p>
            <a:pPr marL="342900" indent="-342900">
              <a:buAutoNum type="arabicPeriod"/>
            </a:pPr>
            <a:r>
              <a:rPr lang="en-US" sz="2200" dirty="0">
                <a:latin typeface="Times New Roman" panose="02020603050405020304" pitchFamily="18" charset="0"/>
                <a:cs typeface="Times New Roman" panose="02020603050405020304" pitchFamily="18" charset="0"/>
              </a:rPr>
              <a:t>Dedicated sites and apps</a:t>
            </a:r>
          </a:p>
          <a:p>
            <a:pPr marL="342900" indent="-342900">
              <a:buAutoNum type="arabicPeriod"/>
            </a:pPr>
            <a:r>
              <a:rPr lang="en-US" sz="2200" dirty="0">
                <a:latin typeface="Times New Roman" panose="02020603050405020304" pitchFamily="18" charset="0"/>
                <a:cs typeface="Times New Roman" panose="02020603050405020304" pitchFamily="18" charset="0"/>
              </a:rPr>
              <a:t>E-commerce</a:t>
            </a:r>
          </a:p>
        </p:txBody>
      </p:sp>
      <p:pic>
        <p:nvPicPr>
          <p:cNvPr id="9" name="Picture 2" descr="NIET, Greater Noida: Cutoff, Placements, Courses, Fees, Admission 2022">
            <a:extLst>
              <a:ext uri="{FF2B5EF4-FFF2-40B4-BE49-F238E27FC236}">
                <a16:creationId xmlns:a16="http://schemas.microsoft.com/office/drawing/2014/main" id="{1997929B-AA93-9E9E-5A73-13F0AC4BC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63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discuss the digital consumer journey</a:t>
            </a:r>
          </a:p>
          <a:p>
            <a:pPr algn="just">
              <a:buNone/>
            </a:pPr>
            <a:r>
              <a:rPr lang="en-US" sz="2200" dirty="0">
                <a:latin typeface="Times New Roman" panose="02020603050405020304" pitchFamily="18" charset="0"/>
                <a:cs typeface="Times New Roman" panose="02020603050405020304" pitchFamily="18" charset="0"/>
              </a:rPr>
              <a:t>2. To make the students aware about different types of Digital customers.</a:t>
            </a:r>
          </a:p>
          <a:p>
            <a:pPr algn="just">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5A3376-A480-4294-A274-BCE488469A54}"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02E0AA0E-6A36-153A-5A4B-BF15CF08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3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1981200"/>
          </a:xfrm>
        </p:spPr>
        <p:txBody>
          <a:bodyPr>
            <a:normAutofit lnSpcReduction="10000"/>
          </a:bodyPr>
          <a:lstStyle/>
          <a:p>
            <a:pPr marL="241300" indent="-228600" algn="just">
              <a:lnSpc>
                <a:spcPct val="150000"/>
              </a:lnSpc>
              <a:spcBef>
                <a:spcPts val="204"/>
              </a:spcBef>
              <a:buFont typeface="Arial"/>
              <a:buChar char="•"/>
              <a:tabLst>
                <a:tab pos="240665" algn="l"/>
                <a:tab pos="241300" algn="l"/>
              </a:tabLst>
            </a:pPr>
            <a:r>
              <a:rPr lang="en-US" sz="2200" spc="-10" dirty="0">
                <a:latin typeface="Times New Roman" panose="02020603050405020304" pitchFamily="18" charset="0"/>
                <a:cs typeface="Times New Roman" panose="02020603050405020304" pitchFamily="18" charset="0"/>
              </a:rPr>
              <a:t>A digital consumer may be defined as e-consumer, looking for and purchasing products on the Internet, taking advantage of the content published on-line, aware of themselves and of their needs, and keen on simplifying the decisions they need to make.</a:t>
            </a: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E088108-3150-47C4-907B-6F9DE2E01189}"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consumer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16210BE9-2F9F-68C1-2155-A0B42DB3E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729" y="2936875"/>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61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475FEF-30CC-4E56-8F76-022413B32289}"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Customers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762000" y="774500"/>
            <a:ext cx="8153545" cy="5309000"/>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119F2CF3-2A01-C224-C6CA-3B1D85FB7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77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33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5914BD-B372-4139-BEB7-605B9D4AE37A}"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ED4C616-07CB-D93C-6B88-7B0A4107C6B6}"/>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consumer journey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TextBox 2">
            <a:extLst>
              <a:ext uri="{FF2B5EF4-FFF2-40B4-BE49-F238E27FC236}">
                <a16:creationId xmlns:a16="http://schemas.microsoft.com/office/drawing/2014/main" id="{FEDA6226-9FBD-6B2E-434A-4B855D5955DF}"/>
              </a:ext>
            </a:extLst>
          </p:cNvPr>
          <p:cNvSpPr txBox="1"/>
          <p:nvPr/>
        </p:nvSpPr>
        <p:spPr>
          <a:xfrm>
            <a:off x="342900" y="1458203"/>
            <a:ext cx="8458200" cy="2062872"/>
          </a:xfrm>
          <a:prstGeom prst="rect">
            <a:avLst/>
          </a:prstGeom>
          <a:noFill/>
        </p:spPr>
        <p:txBody>
          <a:bodyPr wrap="square">
            <a:spAutoFit/>
          </a:bodyPr>
          <a:lstStyle/>
          <a:p>
            <a:pPr marL="355600" algn="just">
              <a:lnSpc>
                <a:spcPct val="150000"/>
              </a:lnSpc>
              <a:spcBef>
                <a:spcPts val="204"/>
              </a:spcBef>
              <a:tabLst>
                <a:tab pos="240665" algn="l"/>
                <a:tab pos="241300" algn="l"/>
              </a:tabLst>
            </a:pPr>
            <a:r>
              <a:rPr lang="en-US" sz="2200" i="0" dirty="0">
                <a:effectLst/>
                <a:latin typeface="Times New Roman" panose="02020603050405020304" pitchFamily="18" charset="0"/>
                <a:cs typeface="Times New Roman" panose="02020603050405020304" pitchFamily="18" charset="0"/>
              </a:rPr>
              <a:t>The digital customer journey is the path an online user takes to find your business. It’s a journey that’s made up of every single interaction a customer has with your company, from social media to your actual website.</a:t>
            </a:r>
          </a:p>
        </p:txBody>
      </p:sp>
    </p:spTree>
    <p:extLst>
      <p:ext uri="{BB962C8B-B14F-4D97-AF65-F5344CB8AC3E}">
        <p14:creationId xmlns:p14="http://schemas.microsoft.com/office/powerpoint/2010/main" val="2665427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5914BD-B372-4139-BEB7-605B9D4AE37A}" type="datetime1">
              <a:rPr lang="en-US" smtClean="0"/>
              <a:t>1/30/2023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pic>
        <p:nvPicPr>
          <p:cNvPr id="9" name="Picture 2" descr="NIET, Greater Noida: Cutoff, Placements, Courses, Fees, Admission 2022">
            <a:extLst>
              <a:ext uri="{FF2B5EF4-FFF2-40B4-BE49-F238E27FC236}">
                <a16:creationId xmlns:a16="http://schemas.microsoft.com/office/drawing/2014/main" id="{579ABD98-239D-F030-FD12-D7A353C0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ED4C616-07CB-D93C-6B88-7B0A4107C6B6}"/>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Digital consumer journey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a:extLst>
              <a:ext uri="{FF2B5EF4-FFF2-40B4-BE49-F238E27FC236}">
                <a16:creationId xmlns:a16="http://schemas.microsoft.com/office/drawing/2014/main" id="{D59FEC2B-09CC-C56B-0417-2F99751CBBE4}"/>
              </a:ext>
            </a:extLst>
          </p:cNvPr>
          <p:cNvPicPr>
            <a:picLocks noChangeAspect="1"/>
          </p:cNvPicPr>
          <p:nvPr/>
        </p:nvPicPr>
        <p:blipFill rotWithShape="1">
          <a:blip r:embed="rId3"/>
          <a:srcRect l="1699" t="8278" r="1472" b="8934"/>
          <a:stretch/>
        </p:blipFill>
        <p:spPr>
          <a:xfrm>
            <a:off x="228600" y="1166018"/>
            <a:ext cx="8686800" cy="4525963"/>
          </a:xfrm>
          <a:prstGeom prst="rect">
            <a:avLst/>
          </a:prstGeom>
        </p:spPr>
      </p:pic>
    </p:spTree>
    <p:extLst>
      <p:ext uri="{BB962C8B-B14F-4D97-AF65-F5344CB8AC3E}">
        <p14:creationId xmlns:p14="http://schemas.microsoft.com/office/powerpoint/2010/main" val="1824472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C63432-4562-4130-BBCC-FF6082F85CC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  </a:t>
            </a:r>
          </a:p>
          <a:p>
            <a:pPr algn="ctr">
              <a:spcBef>
                <a:spcPct val="0"/>
              </a:spcBef>
              <a:defRPr/>
            </a:pPr>
            <a:r>
              <a:rPr lang="en-US" sz="2400" dirty="0"/>
              <a:t>Daily Quiz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119F2CF3-2A01-C224-C6CA-3B1D85FB7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D02F4-06C8-B39D-0924-FA590DB0CA1A}"/>
              </a:ext>
            </a:extLst>
          </p:cNvPr>
          <p:cNvSpPr>
            <a:spLocks noGrp="1"/>
          </p:cNvSpPr>
          <p:nvPr>
            <p:ph idx="1"/>
          </p:nvPr>
        </p:nvSpPr>
        <p:spPr>
          <a:xfrm>
            <a:off x="457200" y="1066800"/>
            <a:ext cx="8229600" cy="4525963"/>
          </a:xfrm>
        </p:spPr>
        <p:txBody>
          <a:bodyPr>
            <a:normAutofit/>
          </a:bodyPr>
          <a:lstStyle/>
          <a:p>
            <a:pPr marL="514350" indent="-514350">
              <a:buAutoNum type="arabicPeriod"/>
            </a:pPr>
            <a:r>
              <a:rPr lang="en-IN" sz="2400" dirty="0">
                <a:latin typeface="Times New Roman" panose="02020603050405020304" pitchFamily="18" charset="0"/>
                <a:cs typeface="Times New Roman" panose="02020603050405020304" pitchFamily="18" charset="0"/>
              </a:rPr>
              <a:t>______ are customers who prefer a certain brand rather than a retailer.</a:t>
            </a:r>
          </a:p>
          <a:p>
            <a:pPr marL="514350" indent="-514350">
              <a:buAutoNum type="arabicPeriod"/>
            </a:pPr>
            <a:r>
              <a:rPr lang="en-IN" sz="2400" dirty="0">
                <a:latin typeface="Times New Roman" panose="02020603050405020304" pitchFamily="18" charset="0"/>
                <a:cs typeface="Times New Roman" panose="02020603050405020304" pitchFamily="18" charset="0"/>
              </a:rPr>
              <a:t>Eternal shoppers make use a wide variety of tools to secure the best deal. (True/False)</a:t>
            </a:r>
          </a:p>
          <a:p>
            <a:pPr marL="514350" indent="-514350">
              <a:buAutoNum type="arabicPeriod"/>
            </a:pPr>
            <a:r>
              <a:rPr lang="en-US" sz="2400" b="0" i="0" dirty="0">
                <a:effectLst/>
                <a:latin typeface="Times New Roman" panose="02020603050405020304" pitchFamily="18" charset="0"/>
                <a:cs typeface="Times New Roman" panose="02020603050405020304" pitchFamily="18" charset="0"/>
              </a:rPr>
              <a:t>The discovery stage when your customer realizes they need something is known as _____.</a:t>
            </a:r>
          </a:p>
          <a:p>
            <a:pPr marL="514350" indent="-514350">
              <a:buAutoNum type="arabicPeriod"/>
            </a:pPr>
            <a:r>
              <a:rPr lang="en-US" sz="2400" dirty="0">
                <a:latin typeface="Times New Roman" panose="02020603050405020304" pitchFamily="18" charset="0"/>
                <a:cs typeface="Times New Roman" panose="02020603050405020304" pitchFamily="18" charset="0"/>
              </a:rPr>
              <a:t>In this stage,</a:t>
            </a:r>
            <a:r>
              <a:rPr lang="en-US" sz="2400" b="0" i="0" dirty="0">
                <a:effectLst/>
                <a:latin typeface="Times New Roman" panose="02020603050405020304" pitchFamily="18" charset="0"/>
                <a:cs typeface="Times New Roman" panose="02020603050405020304" pitchFamily="18" charset="0"/>
              </a:rPr>
              <a:t> the customer will determine if what was expected is what they received and determine if they are satisfied.</a:t>
            </a:r>
          </a:p>
          <a:p>
            <a:pPr marL="514350" indent="-514350">
              <a:buAutoNum type="alphaLcPeriod"/>
            </a:pPr>
            <a:r>
              <a:rPr lang="en-US" sz="2400" dirty="0">
                <a:latin typeface="Times New Roman" panose="02020603050405020304" pitchFamily="18" charset="0"/>
                <a:cs typeface="Times New Roman" panose="02020603050405020304" pitchFamily="18" charset="0"/>
              </a:rPr>
              <a:t>Awareness                b. Consideration</a:t>
            </a:r>
          </a:p>
          <a:p>
            <a:pPr marL="0" indent="0">
              <a:buNone/>
            </a:pPr>
            <a:r>
              <a:rPr lang="en-IN" sz="2400" dirty="0">
                <a:latin typeface="Times New Roman" panose="02020603050405020304" pitchFamily="18" charset="0"/>
                <a:cs typeface="Times New Roman" panose="02020603050405020304" pitchFamily="18" charset="0"/>
              </a:rPr>
              <a:t>c.    </a:t>
            </a:r>
            <a:r>
              <a:rPr lang="en-IN" sz="2400" dirty="0" err="1">
                <a:latin typeface="Times New Roman" panose="02020603050405020304" pitchFamily="18" charset="0"/>
                <a:cs typeface="Times New Roman" panose="02020603050405020304" pitchFamily="18" charset="0"/>
              </a:rPr>
              <a:t>Fulfillment</a:t>
            </a:r>
            <a:r>
              <a:rPr lang="en-IN" sz="2400" dirty="0">
                <a:latin typeface="Times New Roman" panose="02020603050405020304" pitchFamily="18" charset="0"/>
                <a:cs typeface="Times New Roman" panose="02020603050405020304" pitchFamily="18" charset="0"/>
              </a:rPr>
              <a:t>                d. Experience</a:t>
            </a:r>
          </a:p>
          <a:p>
            <a:pPr marL="514350" indent="-514350">
              <a:buAutoNum type="arabicPeriod"/>
            </a:pPr>
            <a:endParaRPr lang="en-IN" sz="2400" dirty="0">
              <a:latin typeface="Times New Roman" panose="02020603050405020304" pitchFamily="18" charset="0"/>
              <a:cs typeface="Times New Roman" panose="02020603050405020304" pitchFamily="18" charset="0"/>
            </a:endParaRPr>
          </a:p>
          <a:p>
            <a:pPr marL="514350" indent="-514350">
              <a:buAutoNum type="arabicPeriod"/>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612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4533" y="61799"/>
            <a:ext cx="7388484"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Marketing strategies for the digital world-latest practices.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 </a:t>
            </a:r>
            <a:r>
              <a:rPr lang="en-US" sz="2800" dirty="0">
                <a:solidFill>
                  <a:prstClr val="black"/>
                </a:solidFill>
                <a:latin typeface="Calibri"/>
              </a:rPr>
              <a:t>Topic 4</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3" y="0"/>
            <a:ext cx="1733550" cy="906463"/>
          </a:xfrm>
          <a:prstGeom prst="rect">
            <a:avLst/>
          </a:prstGeom>
        </p:spPr>
      </p:pic>
      <p:sp>
        <p:nvSpPr>
          <p:cNvPr id="4" name="Date Placeholder 3">
            <a:extLst>
              <a:ext uri="{FF2B5EF4-FFF2-40B4-BE49-F238E27FC236}">
                <a16:creationId xmlns:a16="http://schemas.microsoft.com/office/drawing/2014/main" id="{DADF489E-0596-04D7-A80A-259488E89789}"/>
              </a:ext>
            </a:extLst>
          </p:cNvPr>
          <p:cNvSpPr>
            <a:spLocks noGrp="1"/>
          </p:cNvSpPr>
          <p:nvPr>
            <p:ph type="dt" sz="half" idx="10"/>
          </p:nvPr>
        </p:nvSpPr>
        <p:spPr/>
        <p:txBody>
          <a:bodyPr/>
          <a:lstStyle/>
          <a:p>
            <a:fld id="{0D82EC54-C6A6-40AC-92FE-C087086472CE}" type="datetime1">
              <a:rPr lang="en-US" smtClean="0"/>
              <a:t>1/29/2023</a:t>
            </a:fld>
            <a:endParaRPr lang="en-US"/>
          </a:p>
        </p:txBody>
      </p:sp>
      <p:sp>
        <p:nvSpPr>
          <p:cNvPr id="6" name="Footer Placeholder 5">
            <a:extLst>
              <a:ext uri="{FF2B5EF4-FFF2-40B4-BE49-F238E27FC236}">
                <a16:creationId xmlns:a16="http://schemas.microsoft.com/office/drawing/2014/main" id="{EE60D813-DACF-9692-C819-79953ED06EBD}"/>
              </a:ext>
            </a:extLst>
          </p:cNvPr>
          <p:cNvSpPr>
            <a:spLocks noGrp="1"/>
          </p:cNvSpPr>
          <p:nvPr>
            <p:ph type="ftr" sz="quarter" idx="11"/>
          </p:nvPr>
        </p:nvSpPr>
        <p:spPr/>
        <p:txBody>
          <a:bodyPr/>
          <a:lstStyle/>
          <a:p>
            <a:r>
              <a:rPr lang="en-US"/>
              <a:t>Dr. Priyanka Malhotra           Digital Marketing               Unit 1</a:t>
            </a:r>
            <a:endParaRPr lang="en-US" dirty="0"/>
          </a:p>
        </p:txBody>
      </p:sp>
      <p:sp>
        <p:nvSpPr>
          <p:cNvPr id="7" name="Slide Number Placeholder 6">
            <a:extLst>
              <a:ext uri="{FF2B5EF4-FFF2-40B4-BE49-F238E27FC236}">
                <a16:creationId xmlns:a16="http://schemas.microsoft.com/office/drawing/2014/main" id="{DC6BD5D5-304C-9F4A-E5A2-CE769F838C22}"/>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22059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D7625-89E5-44A7-B8C3-6B24A45DFA7D}" type="datetime1">
              <a:rPr lang="en-US" smtClean="0"/>
              <a:t>1/29/2023</a:t>
            </a:fld>
            <a:endParaRPr lang="en-US"/>
          </a:p>
        </p:txBody>
      </p:sp>
      <p:sp>
        <p:nvSpPr>
          <p:cNvPr id="3" name="Footer Placeholder 2"/>
          <p:cNvSpPr>
            <a:spLocks noGrp="1"/>
          </p:cNvSpPr>
          <p:nvPr>
            <p:ph type="ftr" sz="quarter" idx="11"/>
          </p:nvPr>
        </p:nvSpPr>
        <p:spPr/>
        <p:txBody>
          <a:bodyPr/>
          <a:lstStyle/>
          <a:p>
            <a:r>
              <a:rPr lang="en-US"/>
              <a:t>Dr. Priyanka Malhotra           Digital Marketing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extLst>
      <p:ext uri="{BB962C8B-B14F-4D97-AF65-F5344CB8AC3E}">
        <p14:creationId xmlns:p14="http://schemas.microsoft.com/office/powerpoint/2010/main" val="3055654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lgn="just">
              <a:buNone/>
            </a:pPr>
            <a:r>
              <a:rPr lang="en-US" sz="2000" dirty="0"/>
              <a:t>	</a:t>
            </a:r>
          </a:p>
          <a:p>
            <a:pPr algn="just">
              <a:buNone/>
            </a:pPr>
            <a:endParaRPr lang="en-US" sz="2000" dirty="0"/>
          </a:p>
        </p:txBody>
      </p:sp>
      <p:sp>
        <p:nvSpPr>
          <p:cNvPr id="4" name="Date Placeholder 3"/>
          <p:cNvSpPr>
            <a:spLocks noGrp="1"/>
          </p:cNvSpPr>
          <p:nvPr>
            <p:ph type="dt" sz="half" idx="10"/>
          </p:nvPr>
        </p:nvSpPr>
        <p:spPr/>
        <p:txBody>
          <a:bodyPr/>
          <a:lstStyle/>
          <a:p>
            <a:fld id="{18248F02-FDFD-474D-8A17-4ADC34ED432A}"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447800" y="60327"/>
            <a:ext cx="76390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Rectangle 9"/>
          <p:cNvSpPr/>
          <p:nvPr/>
        </p:nvSpPr>
        <p:spPr>
          <a:xfrm>
            <a:off x="1676400" y="1679615"/>
            <a:ext cx="5867400" cy="2831544"/>
          </a:xfrm>
          <a:prstGeom prst="rect">
            <a:avLst/>
          </a:prstGeom>
        </p:spPr>
        <p:txBody>
          <a:bodyPr wrap="square">
            <a:spAutoFit/>
          </a:bodyPr>
          <a:lstStyle/>
          <a:p>
            <a:pPr marL="12700">
              <a:lnSpc>
                <a:spcPct val="100000"/>
              </a:lnSpc>
              <a:spcBef>
                <a:spcPts val="204"/>
              </a:spcBef>
              <a:tabLst>
                <a:tab pos="469265" algn="l"/>
                <a:tab pos="469900" algn="l"/>
              </a:tabLst>
            </a:pPr>
            <a:r>
              <a:rPr lang="en-US" sz="2400" spc="-10" dirty="0">
                <a:latin typeface="Times New Roman" panose="02020603050405020304" pitchFamily="18" charset="0"/>
                <a:cs typeface="Times New Roman" panose="02020603050405020304" pitchFamily="18" charset="0"/>
              </a:rPr>
              <a:t>6 main types of Digital consumers are:</a:t>
            </a:r>
          </a:p>
          <a:p>
            <a:pPr marL="469900" indent="-457200">
              <a:lnSpc>
                <a:spcPct val="100000"/>
              </a:lnSpc>
              <a:spcBef>
                <a:spcPts val="204"/>
              </a:spcBef>
              <a:buAutoNum type="arabicPeriod"/>
              <a:tabLst>
                <a:tab pos="469265" algn="l"/>
                <a:tab pos="469900" algn="l"/>
              </a:tabLst>
            </a:pPr>
            <a:r>
              <a:rPr lang="en-US" sz="2400" spc="-10" dirty="0">
                <a:latin typeface="Times New Roman" panose="02020603050405020304" pitchFamily="18" charset="0"/>
                <a:cs typeface="Times New Roman" panose="02020603050405020304" pitchFamily="18" charset="0"/>
              </a:rPr>
              <a:t>Digitally Driven</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Segment</a:t>
            </a:r>
            <a:endParaRPr lang="en-US" sz="2400" dirty="0">
              <a:latin typeface="Times New Roman" panose="02020603050405020304" pitchFamily="18" charset="0"/>
              <a:cs typeface="Times New Roman" panose="02020603050405020304" pitchFamily="18" charset="0"/>
            </a:endParaRPr>
          </a:p>
          <a:p>
            <a:pPr marL="469900" indent="-457200">
              <a:lnSpc>
                <a:spcPct val="100000"/>
              </a:lnSpc>
              <a:spcBef>
                <a:spcPts val="200"/>
              </a:spcBef>
              <a:buAutoNum type="arabicPeriod"/>
              <a:tabLst>
                <a:tab pos="469265" algn="l"/>
                <a:tab pos="469900" algn="l"/>
              </a:tabLst>
            </a:pPr>
            <a:r>
              <a:rPr lang="en-US" sz="2400" spc="-15" dirty="0">
                <a:latin typeface="Times New Roman" panose="02020603050405020304" pitchFamily="18" charset="0"/>
                <a:cs typeface="Times New Roman" panose="02020603050405020304" pitchFamily="18" charset="0"/>
              </a:rPr>
              <a:t>Calculated</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Shoppers</a:t>
            </a:r>
            <a:endParaRPr lang="en-US" sz="2400" dirty="0">
              <a:latin typeface="Times New Roman" panose="02020603050405020304" pitchFamily="18" charset="0"/>
              <a:cs typeface="Times New Roman" panose="02020603050405020304" pitchFamily="18" charset="0"/>
            </a:endParaRPr>
          </a:p>
          <a:p>
            <a:pPr marL="469900" indent="-457200">
              <a:lnSpc>
                <a:spcPct val="100000"/>
              </a:lnSpc>
              <a:spcBef>
                <a:spcPts val="219"/>
              </a:spcBef>
              <a:buAutoNum type="arabicPeriod"/>
              <a:tabLst>
                <a:tab pos="469265" algn="l"/>
                <a:tab pos="469900" algn="l"/>
              </a:tabLst>
            </a:pPr>
            <a:r>
              <a:rPr lang="en-US" sz="2400" spc="-5" dirty="0">
                <a:latin typeface="Times New Roman" panose="02020603050405020304" pitchFamily="18" charset="0"/>
                <a:cs typeface="Times New Roman" panose="02020603050405020304" pitchFamily="18" charset="0"/>
              </a:rPr>
              <a:t>Basic </a:t>
            </a:r>
            <a:r>
              <a:rPr lang="en-US" sz="2400" spc="-10" dirty="0">
                <a:latin typeface="Times New Roman" panose="02020603050405020304" pitchFamily="18" charset="0"/>
                <a:cs typeface="Times New Roman" panose="02020603050405020304" pitchFamily="18" charset="0"/>
              </a:rPr>
              <a:t>Digital</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Consumers</a:t>
            </a:r>
            <a:endParaRPr lang="en-US" sz="2400" dirty="0">
              <a:latin typeface="Times New Roman" panose="02020603050405020304" pitchFamily="18" charset="0"/>
              <a:cs typeface="Times New Roman" panose="02020603050405020304" pitchFamily="18" charset="0"/>
            </a:endParaRPr>
          </a:p>
          <a:p>
            <a:pPr marL="469900" indent="-457200">
              <a:lnSpc>
                <a:spcPct val="100000"/>
              </a:lnSpc>
              <a:spcBef>
                <a:spcPts val="204"/>
              </a:spcBef>
              <a:buAutoNum type="arabicPeriod"/>
              <a:tabLst>
                <a:tab pos="469265" algn="l"/>
                <a:tab pos="469900" algn="l"/>
              </a:tabLst>
            </a:pPr>
            <a:r>
              <a:rPr lang="en-US" sz="2400" spc="-20" dirty="0">
                <a:latin typeface="Times New Roman" panose="02020603050405020304" pitchFamily="18" charset="0"/>
                <a:cs typeface="Times New Roman" panose="02020603050405020304" pitchFamily="18" charset="0"/>
              </a:rPr>
              <a:t>Retail</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Scouts</a:t>
            </a:r>
            <a:endParaRPr lang="en-US" sz="2400" dirty="0">
              <a:latin typeface="Times New Roman" panose="02020603050405020304" pitchFamily="18" charset="0"/>
              <a:cs typeface="Times New Roman" panose="02020603050405020304" pitchFamily="18" charset="0"/>
            </a:endParaRPr>
          </a:p>
          <a:p>
            <a:pPr marL="469900" indent="-457200">
              <a:lnSpc>
                <a:spcPct val="100000"/>
              </a:lnSpc>
              <a:spcBef>
                <a:spcPts val="204"/>
              </a:spcBef>
              <a:buAutoNum type="arabicPeriod"/>
              <a:tabLst>
                <a:tab pos="469265" algn="l"/>
                <a:tab pos="469900" algn="l"/>
              </a:tabLst>
            </a:pPr>
            <a:r>
              <a:rPr lang="en-US" sz="2400" spc="-15" dirty="0">
                <a:latin typeface="Times New Roman" panose="02020603050405020304" pitchFamily="18" charset="0"/>
                <a:cs typeface="Times New Roman" panose="02020603050405020304" pitchFamily="18" charset="0"/>
              </a:rPr>
              <a:t>Brand</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Scouts</a:t>
            </a:r>
            <a:endParaRPr lang="en-US" sz="2400" dirty="0">
              <a:latin typeface="Times New Roman" panose="02020603050405020304" pitchFamily="18" charset="0"/>
              <a:cs typeface="Times New Roman" panose="02020603050405020304" pitchFamily="18" charset="0"/>
            </a:endParaRPr>
          </a:p>
          <a:p>
            <a:pPr marL="469900" indent="-457200">
              <a:lnSpc>
                <a:spcPct val="100000"/>
              </a:lnSpc>
              <a:spcBef>
                <a:spcPts val="215"/>
              </a:spcBef>
              <a:buAutoNum type="arabicPeriod"/>
              <a:tabLst>
                <a:tab pos="469265" algn="l"/>
                <a:tab pos="469900" algn="l"/>
              </a:tabLst>
            </a:pPr>
            <a:r>
              <a:rPr lang="en-US" sz="2400" spc="-20" dirty="0">
                <a:latin typeface="Times New Roman" panose="02020603050405020304" pitchFamily="18" charset="0"/>
                <a:cs typeface="Times New Roman" panose="02020603050405020304" pitchFamily="18" charset="0"/>
              </a:rPr>
              <a:t>Eternal</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Shoppers</a:t>
            </a:r>
            <a:endParaRPr lang="en-US" sz="2400" dirty="0">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a:extLst>
              <a:ext uri="{FF2B5EF4-FFF2-40B4-BE49-F238E27FC236}">
                <a16:creationId xmlns:a16="http://schemas.microsoft.com/office/drawing/2014/main" id="{3564F263-7F7B-AEB1-CCDB-C0CE8DAAA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16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explain the different Marketing strategies For The digital World.</a:t>
            </a:r>
          </a:p>
        </p:txBody>
      </p:sp>
      <p:sp>
        <p:nvSpPr>
          <p:cNvPr id="4" name="Date Placeholder 3"/>
          <p:cNvSpPr>
            <a:spLocks noGrp="1"/>
          </p:cNvSpPr>
          <p:nvPr>
            <p:ph type="dt" sz="half" idx="10"/>
          </p:nvPr>
        </p:nvSpPr>
        <p:spPr/>
        <p:txBody>
          <a:bodyPr/>
          <a:lstStyle/>
          <a:p>
            <a:fld id="{D894F461-5FD3-4B5E-96D5-50CF0ED00360}" type="datetime1">
              <a:rPr lang="en-US" smtClean="0"/>
              <a:t>1/29/2023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02E0AA0E-6A36-153A-5A4B-BF15CF08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2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50D8F6-9BAA-4A28-8F9F-9E5D876DC93B}"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Content Placeholder 8"/>
          <p:cNvPicPr>
            <a:picLocks noGrp="1" noChangeAspect="1"/>
          </p:cNvPicPr>
          <p:nvPr>
            <p:ph idx="1"/>
          </p:nvPr>
        </p:nvPicPr>
        <p:blipFill>
          <a:blip r:embed="rId2"/>
          <a:stretch>
            <a:fillRect/>
          </a:stretch>
        </p:blipFill>
        <p:spPr>
          <a:xfrm>
            <a:off x="1419906" y="1600200"/>
            <a:ext cx="6304188" cy="4525963"/>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EC2F3302-9DFF-84CE-D23C-49153AFC6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6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07003D-FA2D-445E-BC30-12C07BBBF6C3}"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NIET, Greater Noida: Cutoff, Placements, Courses, Fees, Admission 2022">
            <a:extLst>
              <a:ext uri="{FF2B5EF4-FFF2-40B4-BE49-F238E27FC236}">
                <a16:creationId xmlns:a16="http://schemas.microsoft.com/office/drawing/2014/main" id="{EC2F3302-9DFF-84CE-D23C-49153AFC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303E30-A918-7704-A67B-65693B4CB9A3}"/>
              </a:ext>
            </a:extLst>
          </p:cNvPr>
          <p:cNvSpPr>
            <a:spLocks noGrp="1"/>
          </p:cNvSpPr>
          <p:nvPr>
            <p:ph idx="1"/>
          </p:nvPr>
        </p:nvSpPr>
        <p:spPr>
          <a:xfrm>
            <a:off x="304800" y="880998"/>
            <a:ext cx="8229600" cy="5138802"/>
          </a:xfrm>
        </p:spPr>
        <p:txBody>
          <a:bodyPr>
            <a:noAutofit/>
          </a:bodyPr>
          <a:lstStyle/>
          <a:p>
            <a:pPr algn="just">
              <a:lnSpc>
                <a:spcPct val="150000"/>
              </a:lnSpc>
            </a:pPr>
            <a:r>
              <a:rPr lang="en-US" sz="2400" b="0" i="0" dirty="0">
                <a:solidFill>
                  <a:srgbClr val="001E41"/>
                </a:solidFill>
                <a:effectLst/>
                <a:latin typeface="Times New Roman" panose="02020603050405020304" pitchFamily="18" charset="0"/>
                <a:cs typeface="Times New Roman" panose="02020603050405020304" pitchFamily="18" charset="0"/>
              </a:rPr>
              <a:t>A digital marketing strategy is a roadmap you need to grow your business. </a:t>
            </a:r>
          </a:p>
          <a:p>
            <a:pPr algn="just">
              <a:lnSpc>
                <a:spcPct val="150000"/>
              </a:lnSpc>
            </a:pPr>
            <a:r>
              <a:rPr lang="en-US" sz="2400" b="0" i="0" dirty="0">
                <a:solidFill>
                  <a:srgbClr val="001E41"/>
                </a:solidFill>
                <a:effectLst/>
                <a:latin typeface="Times New Roman" panose="02020603050405020304" pitchFamily="18" charset="0"/>
                <a:cs typeface="Times New Roman" panose="02020603050405020304" pitchFamily="18" charset="0"/>
              </a:rPr>
              <a:t>It is realized through the use of various marketing channels. </a:t>
            </a:r>
          </a:p>
          <a:p>
            <a:pPr marL="0" indent="0" algn="just">
              <a:lnSpc>
                <a:spcPct val="150000"/>
              </a:lnSpc>
              <a:buNone/>
            </a:pPr>
            <a:r>
              <a:rPr lang="en-US" sz="2400" b="0" i="0" dirty="0">
                <a:solidFill>
                  <a:srgbClr val="001E41"/>
                </a:solidFill>
                <a:effectLst/>
                <a:latin typeface="Times New Roman" panose="02020603050405020304" pitchFamily="18" charset="0"/>
                <a:cs typeface="Times New Roman" panose="02020603050405020304" pitchFamily="18" charset="0"/>
              </a:rPr>
              <a:t>Why you need a digital marketing strategy:</a:t>
            </a:r>
          </a:p>
          <a:p>
            <a:pPr algn="just">
              <a:lnSpc>
                <a:spcPct val="150000"/>
              </a:lnSpc>
              <a:buFont typeface="Wingdings" panose="05000000000000000000" pitchFamily="2" charset="2"/>
              <a:buChar char="Ø"/>
            </a:pPr>
            <a:r>
              <a:rPr lang="en-US" sz="2400" b="0" i="0" dirty="0">
                <a:solidFill>
                  <a:srgbClr val="001E41"/>
                </a:solidFill>
                <a:effectLst/>
                <a:latin typeface="Times New Roman" panose="02020603050405020304" pitchFamily="18" charset="0"/>
                <a:cs typeface="Times New Roman" panose="02020603050405020304" pitchFamily="18" charset="0"/>
              </a:rPr>
              <a:t>Increased return on investments. </a:t>
            </a:r>
          </a:p>
          <a:p>
            <a:pPr algn="just">
              <a:lnSpc>
                <a:spcPct val="150000"/>
              </a:lnSpc>
              <a:buFont typeface="Wingdings" panose="05000000000000000000" pitchFamily="2" charset="2"/>
              <a:buChar char="Ø"/>
            </a:pPr>
            <a:r>
              <a:rPr lang="en-US" sz="2400" b="0" i="0" dirty="0">
                <a:solidFill>
                  <a:srgbClr val="001E41"/>
                </a:solidFill>
                <a:effectLst/>
                <a:latin typeface="Times New Roman" panose="02020603050405020304" pitchFamily="18" charset="0"/>
                <a:cs typeface="Times New Roman" panose="02020603050405020304" pitchFamily="18" charset="0"/>
              </a:rPr>
              <a:t>Structuring actions. </a:t>
            </a:r>
          </a:p>
          <a:p>
            <a:pPr algn="just">
              <a:lnSpc>
                <a:spcPct val="150000"/>
              </a:lnSpc>
              <a:buFont typeface="Wingdings" panose="05000000000000000000" pitchFamily="2" charset="2"/>
              <a:buChar char="Ø"/>
            </a:pPr>
            <a:r>
              <a:rPr lang="en-US" sz="2400" b="0" i="0" dirty="0">
                <a:solidFill>
                  <a:srgbClr val="001E41"/>
                </a:solidFill>
                <a:effectLst/>
                <a:latin typeface="Times New Roman" panose="02020603050405020304" pitchFamily="18" charset="0"/>
                <a:cs typeface="Times New Roman" panose="02020603050405020304" pitchFamily="18" charset="0"/>
              </a:rPr>
              <a:t>Analysis of audience reaction. </a:t>
            </a:r>
          </a:p>
          <a:p>
            <a:pPr algn="just">
              <a:lnSpc>
                <a:spcPct val="150000"/>
              </a:lnSpc>
              <a:buFont typeface="Wingdings" panose="05000000000000000000" pitchFamily="2" charset="2"/>
              <a:buChar char="Ø"/>
            </a:pPr>
            <a:r>
              <a:rPr lang="en-US" sz="2400" b="0" i="0" dirty="0">
                <a:solidFill>
                  <a:srgbClr val="001E41"/>
                </a:solidFill>
                <a:effectLst/>
                <a:latin typeface="Times New Roman" panose="02020603050405020304" pitchFamily="18" charset="0"/>
                <a:cs typeface="Times New Roman" panose="02020603050405020304" pitchFamily="18" charset="0"/>
              </a:rPr>
              <a:t>Collection of real statistics.</a:t>
            </a:r>
          </a:p>
          <a:p>
            <a:pPr marL="0" indent="0" algn="just">
              <a:lnSpc>
                <a:spcPct val="150000"/>
              </a:lnSpc>
              <a:buNone/>
            </a:pPr>
            <a:br>
              <a:rPr lang="en-US" sz="2400" dirty="0"/>
            </a:br>
            <a:endParaRPr lang="en-IN" sz="2400" dirty="0"/>
          </a:p>
        </p:txBody>
      </p:sp>
    </p:spTree>
    <p:extLst>
      <p:ext uri="{BB962C8B-B14F-4D97-AF65-F5344CB8AC3E}">
        <p14:creationId xmlns:p14="http://schemas.microsoft.com/office/powerpoint/2010/main" val="93467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CCEF33-33CF-47AF-948D-3CA3B37C57DA}"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Developing a Digital Marketing Strategy (CO1)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B40B78E5-BE4A-3674-5D81-BC31848A9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D0219CD1-3595-DC14-293A-3AF45F45BC95}"/>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Set a goal</a:t>
            </a:r>
          </a:p>
          <a:p>
            <a:r>
              <a:rPr lang="en-IN" sz="2400" dirty="0">
                <a:latin typeface="Times New Roman" panose="02020603050405020304" pitchFamily="18" charset="0"/>
                <a:cs typeface="Times New Roman" panose="02020603050405020304" pitchFamily="18" charset="0"/>
              </a:rPr>
              <a:t>Find out your target audience</a:t>
            </a:r>
          </a:p>
          <a:p>
            <a:r>
              <a:rPr lang="en-IN" sz="2400" dirty="0">
                <a:latin typeface="Times New Roman" panose="02020603050405020304" pitchFamily="18" charset="0"/>
                <a:cs typeface="Times New Roman" panose="02020603050405020304" pitchFamily="18" charset="0"/>
              </a:rPr>
              <a:t>Describe your client’s profile</a:t>
            </a:r>
          </a:p>
          <a:p>
            <a:r>
              <a:rPr lang="en-IN" sz="2400" dirty="0">
                <a:latin typeface="Times New Roman" panose="02020603050405020304" pitchFamily="18" charset="0"/>
                <a:cs typeface="Times New Roman" panose="02020603050405020304" pitchFamily="18" charset="0"/>
              </a:rPr>
              <a:t>Identify effective marketing channels</a:t>
            </a:r>
          </a:p>
        </p:txBody>
      </p:sp>
    </p:spTree>
    <p:extLst>
      <p:ext uri="{BB962C8B-B14F-4D97-AF65-F5344CB8AC3E}">
        <p14:creationId xmlns:p14="http://schemas.microsoft.com/office/powerpoint/2010/main" val="4193770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0C5FD0-101B-429A-A51B-C069A2B1C9C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Marketing Strategies For The Digital World(CO1)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1A13F5FF-DE3A-8B92-15BB-962DF4BAD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99"/>
          <a:stretch/>
        </p:blipFill>
        <p:spPr bwMode="auto">
          <a:xfrm>
            <a:off x="360363" y="838200"/>
            <a:ext cx="8421687"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24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1E0368-AB59-4C4D-91F5-9AA9B501628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2A69EC-351B-BF8B-C16E-628F68C4808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 y="1605756"/>
            <a:ext cx="80772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59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0CB60-007B-4EE6-BF60-51EEE86D8FA6}"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2FADFA3-2093-314D-4617-4C0BD9675BCF}"/>
              </a:ext>
            </a:extLst>
          </p:cNvPr>
          <p:cNvSpPr>
            <a:spLocks noGrp="1"/>
          </p:cNvSpPr>
          <p:nvPr>
            <p:ph idx="1"/>
          </p:nvPr>
        </p:nvSpPr>
        <p:spPr>
          <a:xfrm>
            <a:off x="304800" y="1140661"/>
            <a:ext cx="8229600" cy="4525963"/>
          </a:xfrm>
        </p:spPr>
        <p:txBody>
          <a:bodyPr>
            <a:normAutofit/>
          </a:bodyPr>
          <a:lstStyle/>
          <a:p>
            <a:pPr algn="just"/>
            <a:r>
              <a:rPr lang="en-US" sz="2400" b="0" i="0" dirty="0">
                <a:solidFill>
                  <a:srgbClr val="001E41"/>
                </a:solidFill>
                <a:effectLst/>
                <a:latin typeface="Times New Roman" panose="02020603050405020304" pitchFamily="18" charset="0"/>
                <a:cs typeface="Times New Roman" panose="02020603050405020304" pitchFamily="18" charset="0"/>
              </a:rPr>
              <a:t>Lay’s is a potato chips company. It is an offshoot of the PepsiCo holding.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The essence of the unique #SmileDekeDekho ad campaign was a simple smile.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350 influential and popular personalities from all over the world were selected to promote the company. </a:t>
            </a:r>
          </a:p>
          <a:p>
            <a:pPr algn="just"/>
            <a:r>
              <a:rPr lang="en-US" sz="2400" b="0" i="0" dirty="0">
                <a:solidFill>
                  <a:srgbClr val="001E41"/>
                </a:solidFill>
                <a:effectLst/>
                <a:latin typeface="Times New Roman" panose="02020603050405020304" pitchFamily="18" charset="0"/>
                <a:cs typeface="Times New Roman" panose="02020603050405020304" pitchFamily="18" charset="0"/>
              </a:rPr>
              <a:t>They became the brand ambassadors and the faces of the advertising campaign.</a:t>
            </a:r>
          </a:p>
          <a:p>
            <a:pPr marL="0" indent="0" algn="just">
              <a:buNone/>
            </a:pP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012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1F027A-FFF4-46C4-B132-A54894B119C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Case study for Digital Marketing Strategy(CO1)</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2F2B826-B607-13A8-2D99-3240972FF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2FADFA3-2093-314D-4617-4C0BD9675BCF}"/>
              </a:ext>
            </a:extLst>
          </p:cNvPr>
          <p:cNvSpPr>
            <a:spLocks noGrp="1"/>
          </p:cNvSpPr>
          <p:nvPr>
            <p:ph idx="1"/>
          </p:nvPr>
        </p:nvSpPr>
        <p:spPr>
          <a:xfrm>
            <a:off x="533400" y="914401"/>
            <a:ext cx="8229600" cy="4525963"/>
          </a:xfrm>
        </p:spPr>
        <p:txBody>
          <a:bodyPr>
            <a:normAutofit/>
          </a:bodyPr>
          <a:lstStyle/>
          <a:p>
            <a:pPr marL="0" indent="0" algn="just">
              <a:buNone/>
            </a:pPr>
            <a:r>
              <a:rPr lang="en-US" sz="2400" dirty="0">
                <a:solidFill>
                  <a:srgbClr val="001E41"/>
                </a:solidFill>
                <a:latin typeface="Times New Roman" panose="02020603050405020304" pitchFamily="18" charset="0"/>
                <a:cs typeface="Times New Roman" panose="02020603050405020304" pitchFamily="18" charset="0"/>
              </a:rPr>
              <a:t>Why this marketing strategy was successful: </a:t>
            </a:r>
          </a:p>
          <a:p>
            <a:pPr marL="0" indent="0" algn="just">
              <a:buNone/>
            </a:pPr>
            <a:endParaRPr lang="en-US" sz="2400" dirty="0">
              <a:solidFill>
                <a:srgbClr val="001E41"/>
              </a:solidFill>
              <a:latin typeface="Times New Roman" panose="02020603050405020304" pitchFamily="18" charset="0"/>
              <a:cs typeface="Times New Roman" panose="02020603050405020304" pitchFamily="18" charset="0"/>
            </a:endParaRPr>
          </a:p>
          <a:p>
            <a:pPr algn="just"/>
            <a:r>
              <a:rPr lang="en-US" sz="2400" dirty="0">
                <a:solidFill>
                  <a:srgbClr val="001E41"/>
                </a:solidFill>
                <a:latin typeface="Times New Roman" panose="02020603050405020304" pitchFamily="18" charset="0"/>
                <a:cs typeface="Times New Roman" panose="02020603050405020304" pitchFamily="18" charset="0"/>
              </a:rPr>
              <a:t>Snapchat and Instagram users took photos with a packet of chips and thus attracted new customers. </a:t>
            </a:r>
          </a:p>
          <a:p>
            <a:pPr algn="just"/>
            <a:r>
              <a:rPr lang="en-US" sz="2400" dirty="0">
                <a:solidFill>
                  <a:srgbClr val="001E41"/>
                </a:solidFill>
                <a:latin typeface="Times New Roman" panose="02020603050405020304" pitchFamily="18" charset="0"/>
                <a:cs typeface="Times New Roman" panose="02020603050405020304" pitchFamily="18" charset="0"/>
              </a:rPr>
              <a:t>Good mood after purchase. </a:t>
            </a:r>
          </a:p>
          <a:p>
            <a:pPr algn="just"/>
            <a:r>
              <a:rPr lang="en-US" sz="2400" dirty="0">
                <a:solidFill>
                  <a:srgbClr val="001E41"/>
                </a:solidFill>
                <a:latin typeface="Times New Roman" panose="02020603050405020304" pitchFamily="18" charset="0"/>
                <a:cs typeface="Times New Roman" panose="02020603050405020304" pitchFamily="18" charset="0"/>
              </a:rPr>
              <a:t>A pack of chips was associated with a smile and a positive mood for consumers.</a:t>
            </a:r>
          </a:p>
          <a:p>
            <a:pPr marL="0" indent="0" algn="just">
              <a:buNone/>
            </a:pPr>
            <a:br>
              <a:rPr lang="en-US" sz="2400" dirty="0">
                <a:solidFill>
                  <a:srgbClr val="001E41"/>
                </a:solidFill>
                <a:latin typeface="Times New Roman" panose="02020603050405020304" pitchFamily="18" charset="0"/>
                <a:cs typeface="Times New Roman" panose="02020603050405020304" pitchFamily="18" charset="0"/>
              </a:rPr>
            </a:br>
            <a:endParaRPr lang="en-IN" sz="2400" dirty="0">
              <a:solidFill>
                <a:srgbClr val="001E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686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05800" cy="5333999"/>
          </a:xfrm>
        </p:spPr>
        <p:txBody>
          <a:bodyPr>
            <a:noAutofit/>
          </a:bodyPr>
          <a:lstStyle/>
          <a:p>
            <a:pPr marL="0" indent="0">
              <a:buNone/>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This is the process of marketing accomplished or facilitated through the application of electronic devices, appliances, tools, techniques, technologies and or systems: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Direct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Interactive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Electronic marketing</a:t>
            </a:r>
            <a:b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Internet marketing</a:t>
            </a:r>
          </a:p>
          <a:p>
            <a:pPr marL="114300" indent="0">
              <a:buNone/>
            </a:pPr>
            <a:r>
              <a:rPr lang="en-US" sz="2000" b="0" i="0" dirty="0">
                <a:solidFill>
                  <a:srgbClr val="001E41"/>
                </a:solidFill>
                <a:effectLst/>
                <a:latin typeface="Times New Roman" panose="02020603050405020304" pitchFamily="18" charset="0"/>
                <a:cs typeface="Times New Roman" panose="02020603050405020304" pitchFamily="18" charset="0"/>
              </a:rPr>
              <a:t>2. Marketing strategy contains the steps you need to take towards achieving your goals. (True/False)</a:t>
            </a:r>
            <a:endParaRPr lang="en-US" sz="2000" dirty="0">
              <a:solidFill>
                <a:srgbClr val="001E41"/>
              </a:solidFill>
              <a:latin typeface="Times New Roman" panose="02020603050405020304" pitchFamily="18" charset="0"/>
              <a:cs typeface="Times New Roman" panose="02020603050405020304" pitchFamily="18" charset="0"/>
            </a:endParaRPr>
          </a:p>
          <a:p>
            <a:pPr marL="114300" indent="0">
              <a:buNone/>
            </a:pPr>
            <a:r>
              <a:rPr lang="en-US" sz="2000" dirty="0">
                <a:solidFill>
                  <a:srgbClr val="001E41"/>
                </a:solidFill>
                <a:latin typeface="Times New Roman" panose="02020603050405020304" pitchFamily="18" charset="0"/>
                <a:cs typeface="Times New Roman" panose="02020603050405020304" pitchFamily="18" charset="0"/>
              </a:rPr>
              <a:t>3. _______ </a:t>
            </a:r>
            <a:r>
              <a:rPr lang="en-US" sz="2000" b="0" i="0" dirty="0">
                <a:solidFill>
                  <a:srgbClr val="001E41"/>
                </a:solidFill>
                <a:effectLst/>
                <a:latin typeface="Times New Roman" panose="02020603050405020304" pitchFamily="18" charset="0"/>
                <a:cs typeface="Times New Roman" panose="02020603050405020304" pitchFamily="18" charset="0"/>
              </a:rPr>
              <a:t>is a good opportunity to promote a product or service on social network.</a:t>
            </a:r>
          </a:p>
          <a:p>
            <a:pPr marL="114300" indent="0">
              <a:buNone/>
            </a:pPr>
            <a:r>
              <a:rPr lang="en-US" sz="2000" dirty="0">
                <a:solidFill>
                  <a:srgbClr val="001E41"/>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2000" dirty="0">
                <a:solidFill>
                  <a:srgbClr val="001E41"/>
                </a:solidFill>
                <a:latin typeface="Times New Roman" panose="02020603050405020304" pitchFamily="18" charset="0"/>
                <a:cs typeface="Times New Roman" panose="02020603050405020304" pitchFamily="18" charset="0"/>
              </a:rPr>
              <a:t>Marketing ________ are a set of tools for successfully implementing a marketing strategy</a:t>
            </a:r>
            <a:br>
              <a:rPr lang="en-US" sz="2000" dirty="0">
                <a:solidFill>
                  <a:srgbClr val="001E41"/>
                </a:solidFill>
                <a:latin typeface="Times New Roman" panose="02020603050405020304" pitchFamily="18" charset="0"/>
                <a:cs typeface="Times New Roman" panose="02020603050405020304" pitchFamily="18" charset="0"/>
              </a:rPr>
            </a:br>
            <a:endParaRPr lang="en-IN" sz="2000" dirty="0">
              <a:solidFill>
                <a:srgbClr val="001E4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0777BDC-60FC-4892-8B6D-B5D5D50AE1DA}"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Daily Quiz </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1A7C967-D363-3FC8-9176-3D8E806C1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451BAF-96A6-487A-AD20-E7919D4BB78E}"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0FBB218D-1BC0-9617-12A1-7C558FC7E121}"/>
              </a:ext>
            </a:extLst>
          </p:cNvPr>
          <p:cNvGraphicFramePr>
            <a:graphicFrameLocks noGrp="1"/>
          </p:cNvGraphicFramePr>
          <p:nvPr>
            <p:extLst>
              <p:ext uri="{D42A27DB-BD31-4B8C-83A1-F6EECF244321}">
                <p14:modId xmlns:p14="http://schemas.microsoft.com/office/powerpoint/2010/main" val="59540826"/>
              </p:ext>
            </p:extLst>
          </p:nvPr>
        </p:nvGraphicFramePr>
        <p:xfrm>
          <a:off x="755650" y="793750"/>
          <a:ext cx="7772401" cy="1913871"/>
        </p:xfrm>
        <a:graphic>
          <a:graphicData uri="http://schemas.openxmlformats.org/drawingml/2006/table">
            <a:tbl>
              <a:tblPr firstRow="1" firstCol="1" bandRow="1">
                <a:tableStyleId>{5C22544A-7EE6-4342-B048-85BDC9FD1C3A}</a:tableStyleId>
              </a:tblPr>
              <a:tblGrid>
                <a:gridCol w="1798386">
                  <a:extLst>
                    <a:ext uri="{9D8B030D-6E8A-4147-A177-3AD203B41FA5}">
                      <a16:colId xmlns:a16="http://schemas.microsoft.com/office/drawing/2014/main" val="1752014866"/>
                    </a:ext>
                  </a:extLst>
                </a:gridCol>
                <a:gridCol w="3174263">
                  <a:extLst>
                    <a:ext uri="{9D8B030D-6E8A-4147-A177-3AD203B41FA5}">
                      <a16:colId xmlns:a16="http://schemas.microsoft.com/office/drawing/2014/main" val="1345758573"/>
                    </a:ext>
                  </a:extLst>
                </a:gridCol>
                <a:gridCol w="2799752">
                  <a:extLst>
                    <a:ext uri="{9D8B030D-6E8A-4147-A177-3AD203B41FA5}">
                      <a16:colId xmlns:a16="http://schemas.microsoft.com/office/drawing/2014/main" val="3554065545"/>
                    </a:ext>
                  </a:extLst>
                </a:gridCol>
              </a:tblGrid>
              <a:tr h="362947">
                <a:tc>
                  <a:txBody>
                    <a:bodyPr/>
                    <a:lstStyle/>
                    <a:p>
                      <a:pPr marL="0" marR="0">
                        <a:lnSpc>
                          <a:spcPct val="115000"/>
                        </a:lnSpc>
                        <a:spcBef>
                          <a:spcPts val="0"/>
                        </a:spcBef>
                        <a:spcAft>
                          <a:spcPts val="0"/>
                        </a:spcAft>
                        <a:tabLst>
                          <a:tab pos="1533525" algn="l"/>
                        </a:tabLst>
                      </a:pPr>
                      <a:r>
                        <a:rPr lang="en-US" sz="1400">
                          <a:effectLst/>
                        </a:rPr>
                        <a:t>UNIT-I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Introduction to Digital Marketing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400">
                          <a:effectLst/>
                        </a:rPr>
                        <a:t>Hours- 8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0304373"/>
                  </a:ext>
                </a:extLst>
              </a:tr>
              <a:tr h="1550924">
                <a:tc gridSpan="3">
                  <a:txBody>
                    <a:bodyPr/>
                    <a:lstStyle/>
                    <a:p>
                      <a:pPr marL="0" marR="228600" algn="just">
                        <a:lnSpc>
                          <a:spcPct val="115000"/>
                        </a:lnSpc>
                        <a:spcBef>
                          <a:spcPts val="10"/>
                        </a:spcBef>
                        <a:spcAft>
                          <a:spcPts val="0"/>
                        </a:spcAft>
                      </a:pPr>
                      <a:r>
                        <a:rPr lang="en-US" sz="1600" dirty="0">
                          <a:effectLst/>
                        </a:rPr>
                        <a:t>Introduction to Digital Marketing: Concept of Marketing, the new digital world - trends that are driving shifts from traditional marketing practices to digital marketing practices, the modern digital consumer and new consumer’s digital journey. Marketing strategies for the digital world-latest practices.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1531267"/>
                  </a:ext>
                </a:extLst>
              </a:tr>
            </a:tbl>
          </a:graphicData>
        </a:graphic>
      </p:graphicFrame>
      <p:graphicFrame>
        <p:nvGraphicFramePr>
          <p:cNvPr id="12" name="Table 11">
            <a:extLst>
              <a:ext uri="{FF2B5EF4-FFF2-40B4-BE49-F238E27FC236}">
                <a16:creationId xmlns:a16="http://schemas.microsoft.com/office/drawing/2014/main" id="{2E02BD86-419A-8A92-1BF1-03BCD95EA29A}"/>
              </a:ext>
            </a:extLst>
          </p:cNvPr>
          <p:cNvGraphicFramePr>
            <a:graphicFrameLocks noGrp="1"/>
          </p:cNvGraphicFramePr>
          <p:nvPr>
            <p:extLst>
              <p:ext uri="{D42A27DB-BD31-4B8C-83A1-F6EECF244321}">
                <p14:modId xmlns:p14="http://schemas.microsoft.com/office/powerpoint/2010/main" val="3507394987"/>
              </p:ext>
            </p:extLst>
          </p:nvPr>
        </p:nvGraphicFramePr>
        <p:xfrm>
          <a:off x="758191" y="2774474"/>
          <a:ext cx="7769860" cy="3457896"/>
        </p:xfrm>
        <a:graphic>
          <a:graphicData uri="http://schemas.openxmlformats.org/drawingml/2006/table">
            <a:tbl>
              <a:tblPr firstRow="1" firstCol="1" bandRow="1">
                <a:tableStyleId>{5C22544A-7EE6-4342-B048-85BDC9FD1C3A}</a:tableStyleId>
              </a:tblPr>
              <a:tblGrid>
                <a:gridCol w="1797797">
                  <a:extLst>
                    <a:ext uri="{9D8B030D-6E8A-4147-A177-3AD203B41FA5}">
                      <a16:colId xmlns:a16="http://schemas.microsoft.com/office/drawing/2014/main" val="452675528"/>
                    </a:ext>
                  </a:extLst>
                </a:gridCol>
                <a:gridCol w="3173227">
                  <a:extLst>
                    <a:ext uri="{9D8B030D-6E8A-4147-A177-3AD203B41FA5}">
                      <a16:colId xmlns:a16="http://schemas.microsoft.com/office/drawing/2014/main" val="1775242495"/>
                    </a:ext>
                  </a:extLst>
                </a:gridCol>
                <a:gridCol w="2798836">
                  <a:extLst>
                    <a:ext uri="{9D8B030D-6E8A-4147-A177-3AD203B41FA5}">
                      <a16:colId xmlns:a16="http://schemas.microsoft.com/office/drawing/2014/main" val="283000267"/>
                    </a:ext>
                  </a:extLst>
                </a:gridCol>
              </a:tblGrid>
              <a:tr h="305447">
                <a:tc>
                  <a:txBody>
                    <a:bodyPr/>
                    <a:lstStyle/>
                    <a:p>
                      <a:pPr marL="0" marR="0">
                        <a:lnSpc>
                          <a:spcPct val="115000"/>
                        </a:lnSpc>
                        <a:spcBef>
                          <a:spcPts val="0"/>
                        </a:spcBef>
                        <a:spcAft>
                          <a:spcPts val="0"/>
                        </a:spcAft>
                        <a:tabLst>
                          <a:tab pos="1533525" algn="l"/>
                        </a:tabLst>
                      </a:pPr>
                      <a:r>
                        <a:rPr lang="en-US" sz="1800">
                          <a:effectLst/>
                        </a:rPr>
                        <a:t>UNIT-II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rPr>
                        <a:t>Social Media Marketing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a:effectLst/>
                        </a:rPr>
                        <a:t> Hours-8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227873"/>
                  </a:ext>
                </a:extLst>
              </a:tr>
              <a:tr h="954560">
                <a:tc gridSpan="3">
                  <a:txBody>
                    <a:bodyPr/>
                    <a:lstStyle/>
                    <a:p>
                      <a:pPr marL="0" marR="0" algn="just">
                        <a:lnSpc>
                          <a:spcPct val="115000"/>
                        </a:lnSpc>
                        <a:spcBef>
                          <a:spcPts val="0"/>
                        </a:spcBef>
                        <a:spcAft>
                          <a:spcPts val="1000"/>
                        </a:spcAft>
                      </a:pPr>
                      <a:r>
                        <a:rPr lang="en-US" sz="1800" dirty="0">
                          <a:effectLst/>
                        </a:rPr>
                        <a:t>Introduction to Blogging, Create a blog post for your project. Include headline, imagery, links and post, Content Planning and writing. Introduction to Face book, Twitter, Google +, LinkedIn, YouTube, Instagram and Pinterest; their channel advertising and campaigns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4167236"/>
                  </a:ext>
                </a:extLst>
              </a:tr>
              <a:tr h="630003">
                <a:tc>
                  <a:txBody>
                    <a:bodyPr/>
                    <a:lstStyle/>
                    <a:p>
                      <a:pPr marL="0" marR="0">
                        <a:lnSpc>
                          <a:spcPct val="115000"/>
                        </a:lnSpc>
                        <a:spcBef>
                          <a:spcPts val="0"/>
                        </a:spcBef>
                        <a:spcAft>
                          <a:spcPts val="0"/>
                        </a:spcAft>
                        <a:tabLst>
                          <a:tab pos="1533525" algn="l"/>
                        </a:tabLst>
                      </a:pPr>
                      <a:r>
                        <a:rPr lang="en-US" sz="1800">
                          <a:effectLst/>
                        </a:rPr>
                        <a:t>UNIT-III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b="1" dirty="0">
                          <a:effectLst/>
                        </a:rPr>
                        <a:t>Acquiring &amp; Engaging Users through Digital Channels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dirty="0">
                          <a:effectLst/>
                        </a:rPr>
                        <a:t> </a:t>
                      </a:r>
                      <a:r>
                        <a:rPr lang="en-US" sz="1800" b="1" dirty="0">
                          <a:effectLst/>
                        </a:rPr>
                        <a:t>Hours-8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3634727"/>
                  </a:ext>
                </a:extLst>
              </a:tr>
              <a:tr h="1279116">
                <a:tc gridSpan="3">
                  <a:txBody>
                    <a:bodyPr/>
                    <a:lstStyle/>
                    <a:p>
                      <a:pPr marL="0" marR="0" algn="just">
                        <a:lnSpc>
                          <a:spcPct val="115000"/>
                        </a:lnSpc>
                        <a:spcBef>
                          <a:spcPts val="0"/>
                        </a:spcBef>
                        <a:spcAft>
                          <a:spcPts val="1000"/>
                        </a:spcAft>
                      </a:pPr>
                      <a:r>
                        <a:rPr lang="en-US" sz="1800" dirty="0">
                          <a:effectLst/>
                        </a:rPr>
                        <a:t>Understanding the relationship between content and branding and its impact on sales, search engine marketing, overview of search engine optimization (SEO), mobile marketing, video marketing, and social-media marketing. Marketing gamification, marketing analytic tools to segment, target and position.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2352802"/>
                  </a:ext>
                </a:extLst>
              </a:tr>
            </a:tbl>
          </a:graphicData>
        </a:graphic>
      </p:graphicFrame>
    </p:spTree>
    <p:extLst>
      <p:ext uri="{BB962C8B-B14F-4D97-AF65-F5344CB8AC3E}">
        <p14:creationId xmlns:p14="http://schemas.microsoft.com/office/powerpoint/2010/main" val="4842330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1FBBC-5F52-4F7D-A007-4D6C12AADE67}"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Assignment  </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762000"/>
            <a:ext cx="8077200" cy="369332"/>
          </a:xfrm>
          <a:prstGeom prst="rect">
            <a:avLst/>
          </a:prstGeom>
        </p:spPr>
        <p:txBody>
          <a:bodyPr wrap="square">
            <a:spAutoFit/>
          </a:bodyPr>
          <a:lstStyle/>
          <a:p>
            <a:endParaRPr lang="en-US" dirty="0"/>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841785569"/>
              </p:ext>
            </p:extLst>
          </p:nvPr>
        </p:nvGraphicFramePr>
        <p:xfrm>
          <a:off x="1066800" y="1893332"/>
          <a:ext cx="7391400" cy="3048000"/>
        </p:xfrm>
        <a:graphic>
          <a:graphicData uri="http://schemas.openxmlformats.org/drawingml/2006/table">
            <a:tbl>
              <a:tblPr firstRow="1" firstCol="1" bandRow="1"/>
              <a:tblGrid>
                <a:gridCol w="775879">
                  <a:extLst>
                    <a:ext uri="{9D8B030D-6E8A-4147-A177-3AD203B41FA5}">
                      <a16:colId xmlns:a16="http://schemas.microsoft.com/office/drawing/2014/main" val="3201975230"/>
                    </a:ext>
                  </a:extLst>
                </a:gridCol>
                <a:gridCol w="6615521">
                  <a:extLst>
                    <a:ext uri="{9D8B030D-6E8A-4147-A177-3AD203B41FA5}">
                      <a16:colId xmlns:a16="http://schemas.microsoft.com/office/drawing/2014/main" val="564750062"/>
                    </a:ext>
                  </a:extLst>
                </a:gridCol>
              </a:tblGrid>
              <a:tr h="745694">
                <a:tc>
                  <a:txBody>
                    <a:bodyPr/>
                    <a:lstStyle/>
                    <a:p>
                      <a:pPr marL="0" marR="0" algn="ctr">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Discuss the importance of Digital marketing in today’s world (with special reference to COVID times).</a:t>
                      </a:r>
                    </a:p>
                    <a:p>
                      <a:pPr marL="0" marR="0" algn="just">
                        <a:spcBef>
                          <a:spcPts val="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598419"/>
                  </a:ext>
                </a:extLst>
              </a:tr>
              <a:tr h="1065677">
                <a:tc>
                  <a:txBody>
                    <a:bodyPr/>
                    <a:lstStyle/>
                    <a:p>
                      <a:pPr marL="0" marR="0" algn="ctr">
                        <a:spcBef>
                          <a:spcPts val="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2</a:t>
                      </a:r>
                    </a:p>
                    <a:p>
                      <a:pPr marL="0" marR="0" algn="ctr">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Explain how do Digital Consumers make their purchase with appropriate examples.</a:t>
                      </a:r>
                    </a:p>
                    <a:p>
                      <a:pPr marL="0" marR="0" algn="just">
                        <a:spcBef>
                          <a:spcPts val="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07276"/>
                  </a:ext>
                </a:extLst>
              </a:tr>
              <a:tr h="745694">
                <a:tc>
                  <a:txBody>
                    <a:bodyPr/>
                    <a:lstStyle/>
                    <a:p>
                      <a:pPr marL="0" marR="0" algn="ctr">
                        <a:spcBef>
                          <a:spcPts val="0"/>
                        </a:spcBef>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Develop an Online marketing mix for a business of your choice.</a:t>
                      </a:r>
                    </a:p>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149400"/>
                  </a:ext>
                </a:extLst>
              </a:tr>
            </a:tbl>
          </a:graphicData>
        </a:graphic>
      </p:graphicFrame>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78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9FA352-133A-4D50-A7EC-47FCDE57B46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 Topic Links and Online Courses Details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1371600"/>
            <a:ext cx="7696200" cy="3203441"/>
          </a:xfrm>
          <a:prstGeom prst="rect">
            <a:avLst/>
          </a:prstGeom>
        </p:spPr>
        <p:txBody>
          <a:bodyPr wrap="square">
            <a:spAutoFit/>
          </a:bodyPr>
          <a:lstStyle/>
          <a:p>
            <a:pPr>
              <a:buFont typeface="Arial" charset="0"/>
              <a:buChar char="•"/>
              <a:defRPr/>
            </a:pPr>
            <a:r>
              <a:rPr lang="en-US" dirty="0">
                <a:hlinkClick r:id="rId3"/>
              </a:rPr>
              <a:t>https://www.youtube.com/watch?v=aC-DwwgqG6A</a:t>
            </a:r>
            <a:endParaRPr lang="en-US" dirty="0"/>
          </a:p>
          <a:p>
            <a:pPr>
              <a:buFont typeface="Arial" charset="0"/>
              <a:buChar char="•"/>
              <a:defRPr/>
            </a:pPr>
            <a:r>
              <a:rPr lang="en-US" dirty="0"/>
              <a:t> </a:t>
            </a:r>
            <a:r>
              <a:rPr lang="en-US" dirty="0">
                <a:hlinkClick r:id="rId4"/>
              </a:rPr>
              <a:t>https://www.youtube.com/watch?v=KlTTWj4wTqE</a:t>
            </a:r>
            <a:endParaRPr lang="en-US" dirty="0"/>
          </a:p>
          <a:p>
            <a:pPr>
              <a:buFont typeface="Arial" charset="0"/>
              <a:buChar char="•"/>
              <a:defRPr/>
            </a:pPr>
            <a:r>
              <a:rPr lang="en-US" dirty="0">
                <a:hlinkClick r:id="rId5"/>
              </a:rPr>
              <a:t>https://www.youtube.com/watch?v=lEF8yxSDejk</a:t>
            </a:r>
            <a:endParaRPr lang="en-US" dirty="0"/>
          </a:p>
          <a:p>
            <a:pPr>
              <a:buFont typeface="Arial" charset="0"/>
              <a:buChar char="•"/>
              <a:defRPr/>
            </a:pPr>
            <a:r>
              <a:rPr lang="en-US" dirty="0">
                <a:hlinkClick r:id="rId6"/>
              </a:rPr>
              <a:t>https://academy.hubspot.com/courses/digital-marketing</a:t>
            </a:r>
            <a:endParaRPr lang="en-US" dirty="0"/>
          </a:p>
          <a:p>
            <a:pPr marL="12700">
              <a:spcBef>
                <a:spcPts val="100"/>
              </a:spcBef>
              <a:buFont typeface="Arial" charset="0"/>
              <a:buChar char="•"/>
              <a:defRPr/>
            </a:pPr>
            <a:r>
              <a:rPr lang="en-US" dirty="0">
                <a:hlinkClick r:id="rId7"/>
              </a:rPr>
              <a:t>https://www.youtube.com/watch?v=ZVuHLPl69mM</a:t>
            </a:r>
            <a:endParaRPr lang="en-US" dirty="0"/>
          </a:p>
          <a:p>
            <a:pPr marL="12700">
              <a:spcBef>
                <a:spcPts val="100"/>
              </a:spcBef>
              <a:buFont typeface="Arial" charset="0"/>
              <a:buChar char="•"/>
              <a:defRPr/>
            </a:pPr>
            <a:r>
              <a:rPr lang="en-US" dirty="0">
                <a:hlinkClick r:id="rId8"/>
              </a:rPr>
              <a:t>https://www.youtube.com/watch?v=2ydz3DjkFS0&amp;t=35s</a:t>
            </a:r>
            <a:endParaRPr lang="en-US" dirty="0"/>
          </a:p>
          <a:p>
            <a:pPr marL="12700">
              <a:spcBef>
                <a:spcPts val="100"/>
              </a:spcBef>
              <a:buFont typeface="Arial" charset="0"/>
              <a:buChar char="•"/>
              <a:defRPr/>
            </a:pPr>
            <a:r>
              <a:rPr lang="en-US" dirty="0">
                <a:hlinkClick r:id="rId8"/>
              </a:rPr>
              <a:t>https://www.youtube.com/watch?v=2ydz3DjkFS0&amp;t=35s</a:t>
            </a:r>
            <a:endParaRPr lang="en-US" dirty="0"/>
          </a:p>
          <a:p>
            <a:pPr marL="12700">
              <a:spcBef>
                <a:spcPts val="100"/>
              </a:spcBef>
              <a:buFont typeface="Arial" charset="0"/>
              <a:buChar char="•"/>
              <a:defRPr/>
            </a:pPr>
            <a:r>
              <a:rPr lang="en-US" dirty="0">
                <a:cs typeface="Arial" charset="0"/>
                <a:hlinkClick r:id="rId9"/>
              </a:rPr>
              <a:t>https://www.udemy.com/courses/marketing/digital-marketing/</a:t>
            </a:r>
            <a:endParaRPr lang="en-US" dirty="0">
              <a:cs typeface="Arial" charset="0"/>
            </a:endParaRPr>
          </a:p>
          <a:p>
            <a:pPr marL="12700">
              <a:spcBef>
                <a:spcPts val="100"/>
              </a:spcBef>
              <a:buFont typeface="Arial" charset="0"/>
              <a:buChar char="•"/>
              <a:defRPr/>
            </a:pPr>
            <a:r>
              <a:rPr lang="en-US" dirty="0">
                <a:cs typeface="Arial" charset="0"/>
                <a:hlinkClick r:id="rId10"/>
              </a:rPr>
              <a:t>https://www.coursera.org/specializations/digital-marketing</a:t>
            </a:r>
            <a:endParaRPr lang="en-US" dirty="0">
              <a:cs typeface="Arial" charset="0"/>
            </a:endParaRPr>
          </a:p>
          <a:p>
            <a:pPr>
              <a:defRPr/>
            </a:pPr>
            <a:endParaRPr lang="en-US" dirty="0">
              <a:cs typeface="Arial" charset="0"/>
            </a:endParaRPr>
          </a:p>
          <a:p>
            <a:pPr>
              <a:buNone/>
            </a:pPr>
            <a:endParaRPr lang="en-US" dirty="0"/>
          </a:p>
        </p:txBody>
      </p:sp>
      <p:pic>
        <p:nvPicPr>
          <p:cNvPr id="10" name="Picture 2" descr="NIET, Greater Noida: Cutoff, Placements, Courses, Fees, Admission 20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5486400"/>
          </a:xfrm>
        </p:spPr>
        <p:txBody>
          <a:bodyPr>
            <a:normAutofit/>
          </a:bodyPr>
          <a:lstStyle/>
          <a:p>
            <a:pPr lvl="0">
              <a:buNone/>
            </a:pPr>
            <a:endParaRPr lang="en-US" sz="1800" b="1" dirty="0"/>
          </a:p>
          <a:p>
            <a:pPr lvl="0" algn="just">
              <a:buNone/>
            </a:pPr>
            <a:endParaRPr lang="en-US" sz="1800" dirty="0"/>
          </a:p>
          <a:p>
            <a:pPr algn="just">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EB1E9400-D646-441A-9D14-7387022B7C7A}"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MCQ 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457200" y="893363"/>
            <a:ext cx="7848600" cy="5016758"/>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What are some examples of digital marketing?</a:t>
            </a:r>
            <a:endParaRPr lang="en-US" sz="2000" dirty="0">
              <a:latin typeface="Times New Roman" panose="02020603050405020304" pitchFamily="18" charset="0"/>
              <a:cs typeface="Times New Roman" panose="02020603050405020304" pitchFamily="18" charset="0"/>
              <a:hlinkClick r:id="rId3"/>
            </a:endParaRPr>
          </a:p>
          <a:p>
            <a:pPr marL="342900" indent="-342900" algn="just">
              <a:buFont typeface="+mj-lt"/>
              <a:buAutoNum type="alphaUcPeriod"/>
            </a:pPr>
            <a:r>
              <a:rPr lang="en-US" sz="2000" dirty="0">
                <a:solidFill>
                  <a:srgbClr val="212529"/>
                </a:solidFill>
                <a:latin typeface="Times New Roman" panose="02020603050405020304" pitchFamily="18" charset="0"/>
                <a:cs typeface="Times New Roman" panose="02020603050405020304" pitchFamily="18" charset="0"/>
              </a:rPr>
              <a:t> Social Media Marketing</a:t>
            </a:r>
          </a:p>
          <a:p>
            <a:pPr marL="342900" indent="-342900" algn="just">
              <a:buFont typeface="+mj-lt"/>
              <a:buAutoNum type="alphaUcPeriod"/>
            </a:pPr>
            <a:r>
              <a:rPr lang="en-US" sz="2000" dirty="0">
                <a:solidFill>
                  <a:srgbClr val="212529"/>
                </a:solidFill>
                <a:latin typeface="Times New Roman" panose="02020603050405020304" pitchFamily="18" charset="0"/>
                <a:cs typeface="Times New Roman" panose="02020603050405020304" pitchFamily="18" charset="0"/>
              </a:rPr>
              <a:t> Search Engine Marketing</a:t>
            </a:r>
          </a:p>
          <a:p>
            <a:pPr marL="342900" indent="-342900" algn="just">
              <a:buFont typeface="+mj-lt"/>
              <a:buAutoNum type="alphaUcPeriod"/>
            </a:pPr>
            <a:r>
              <a:rPr lang="en-US" sz="2000" dirty="0">
                <a:solidFill>
                  <a:srgbClr val="212529"/>
                </a:solidFill>
                <a:latin typeface="Times New Roman" panose="02020603050405020304" pitchFamily="18" charset="0"/>
                <a:cs typeface="Times New Roman" panose="02020603050405020304" pitchFamily="18" charset="0"/>
              </a:rPr>
              <a:t> Search Engine Optimization</a:t>
            </a:r>
          </a:p>
          <a:p>
            <a:pPr marL="342900" indent="-342900" algn="just">
              <a:buFont typeface="+mj-lt"/>
              <a:buAutoNum type="alphaUcPeriod"/>
            </a:pPr>
            <a:r>
              <a:rPr lang="en-US" sz="2000" dirty="0">
                <a:solidFill>
                  <a:srgbClr val="212529"/>
                </a:solidFill>
                <a:latin typeface="Times New Roman" panose="02020603050405020304" pitchFamily="18" charset="0"/>
                <a:cs typeface="Times New Roman" panose="02020603050405020304" pitchFamily="18" charset="0"/>
              </a:rPr>
              <a:t> All of the above</a:t>
            </a:r>
          </a:p>
          <a:p>
            <a:pPr algn="just"/>
            <a:r>
              <a:rPr lang="en-US" sz="2000" dirty="0">
                <a:latin typeface="Times New Roman" panose="02020603050405020304" pitchFamily="18" charset="0"/>
                <a:cs typeface="Times New Roman" panose="02020603050405020304" pitchFamily="18" charset="0"/>
              </a:rPr>
              <a:t>2. The term Digital Marketing was first used in the .............</a:t>
            </a:r>
            <a:endParaRPr lang="en-US" sz="2000" dirty="0">
              <a:latin typeface="Times New Roman" panose="02020603050405020304" pitchFamily="18" charset="0"/>
              <a:cs typeface="Times New Roman" panose="02020603050405020304" pitchFamily="18" charset="0"/>
              <a:hlinkClick r:id="rId4"/>
            </a:endParaRP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1999s.</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1990s</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1980s.</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1989s.</a:t>
            </a:r>
          </a:p>
          <a:p>
            <a:pPr algn="just"/>
            <a:r>
              <a:rPr lang="en-US" sz="2000" dirty="0">
                <a:latin typeface="Times New Roman" panose="02020603050405020304" pitchFamily="18" charset="0"/>
                <a:cs typeface="Times New Roman" panose="02020603050405020304" pitchFamily="18" charset="0"/>
              </a:rPr>
              <a:t> 3. What is the best way to promote a business with social media?</a:t>
            </a:r>
            <a:endParaRPr lang="en-US" sz="2000" dirty="0">
              <a:latin typeface="Times New Roman" panose="02020603050405020304" pitchFamily="18" charset="0"/>
              <a:cs typeface="Times New Roman" panose="02020603050405020304" pitchFamily="18" charset="0"/>
              <a:hlinkClick r:id="rId5"/>
            </a:endParaRP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Choose the Right Platforms</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Encourage Engagement</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Provide Value &amp; Don’t Over-Promote</a:t>
            </a:r>
          </a:p>
          <a:p>
            <a:pPr marL="342900" indent="-342900" algn="just">
              <a:buFont typeface="+mj-lt"/>
              <a:buAutoNum type="alphaUcPeriod"/>
            </a:pPr>
            <a:r>
              <a:rPr lang="en-US" sz="2000" dirty="0">
                <a:latin typeface="Times New Roman" panose="02020603050405020304" pitchFamily="18" charset="0"/>
                <a:cs typeface="Times New Roman" panose="02020603050405020304" pitchFamily="18" charset="0"/>
              </a:rPr>
              <a:t> All of the above</a:t>
            </a:r>
          </a:p>
          <a:p>
            <a:pPr algn="just"/>
            <a:endParaRPr lang="en-US" sz="2000" b="0" i="0" dirty="0">
              <a:solidFill>
                <a:srgbClr val="212529"/>
              </a:solidFill>
              <a:effectLst/>
              <a:latin typeface="Roboto"/>
            </a:endParaRPr>
          </a:p>
        </p:txBody>
      </p:sp>
      <p:pic>
        <p:nvPicPr>
          <p:cNvPr id="9" name="Picture 2" descr="NIET, Greater Noida: Cutoff, Placements, Courses, Fees, Admission 20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8C7906-B81C-45F1-817D-441E41510AC7}"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295400" y="1"/>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MCQ 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143000" cy="645129"/>
          </a:xfrm>
          <a:prstGeom prst="rect">
            <a:avLst/>
          </a:prstGeom>
          <a:noFill/>
        </p:spPr>
      </p:pic>
      <p:sp>
        <p:nvSpPr>
          <p:cNvPr id="28" name="Rectangle 19"/>
          <p:cNvSpPr>
            <a:spLocks noChangeArrowheads="1"/>
          </p:cNvSpPr>
          <p:nvPr/>
        </p:nvSpPr>
        <p:spPr bwMode="auto">
          <a:xfrm>
            <a:off x="762000" y="1093371"/>
            <a:ext cx="792480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1800" dirty="0">
                <a:latin typeface="Times New Roman" panose="02020603050405020304" pitchFamily="18" charset="0"/>
                <a:cs typeface="Times New Roman" panose="02020603050405020304" pitchFamily="18" charset="0"/>
              </a:rPr>
              <a:t> 4. What do you mean by Digital marketing?</a:t>
            </a:r>
            <a:endParaRPr lang="en-US" sz="1800" dirty="0">
              <a:latin typeface="Times New Roman" panose="02020603050405020304" pitchFamily="18" charset="0"/>
              <a:cs typeface="Times New Roman" panose="02020603050405020304" pitchFamily="18" charset="0"/>
              <a:hlinkClick r:id="rId3"/>
            </a:endParaRP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Digital marketing is referred to as online marketing, web marketing, and internet marketing.</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Analog Marketing</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Shop</a:t>
            </a:r>
          </a:p>
          <a:p>
            <a:pPr marL="342900" indent="-342900" algn="just">
              <a:buFont typeface="+mj-lt"/>
              <a:buAutoNum type="alphaUcPeriod"/>
            </a:pPr>
            <a:r>
              <a:rPr lang="en-US" sz="1800" dirty="0">
                <a:latin typeface="Times New Roman" panose="02020603050405020304" pitchFamily="18" charset="0"/>
                <a:cs typeface="Times New Roman" panose="02020603050405020304" pitchFamily="18" charset="0"/>
              </a:rPr>
              <a:t> None of the above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 Which one is the best way to promote a business online?</a:t>
            </a: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4"/>
            </a:endParaRP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It offers a lot of helpful and free information.</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To collect as many information as possible.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to advertise your company's product.</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All of the above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Times New Roman" panose="02020603050405020304" pitchFamily="18" charset="0"/>
                <a:cs typeface="Times New Roman" panose="02020603050405020304" pitchFamily="18" charset="0"/>
              </a:rPr>
              <a:t>6. ________ is an example of B to B service.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Youtube</a:t>
            </a: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brand channel.</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Google</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Yahoo</a:t>
            </a:r>
          </a:p>
          <a:p>
            <a:pPr marL="228600" marR="0" lvl="0" indent="-2286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None of the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7BFF"/>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5333999"/>
          </a:xfrm>
        </p:spPr>
        <p:txBody>
          <a:bodyPr>
            <a:noAutofit/>
          </a:bodyPr>
          <a:lstStyle/>
          <a:p>
            <a:pPr marL="0" lvl="0" indent="0">
              <a:buNone/>
            </a:pPr>
            <a:r>
              <a:rPr lang="en-US" sz="2000" dirty="0">
                <a:solidFill>
                  <a:srgbClr val="333333"/>
                </a:solidFill>
                <a:effectLst/>
                <a:latin typeface="Times New Roman" panose="02020603050405020304" pitchFamily="18" charset="0"/>
                <a:ea typeface="Times New Roman" panose="02020603050405020304" pitchFamily="18" charset="0"/>
              </a:rPr>
              <a:t>7. The 4Ps of marketing as defined by Philip Kottler are:</a:t>
            </a:r>
            <a:endParaRPr lang="en-IN" sz="2000" dirty="0">
              <a:effectLst/>
              <a:latin typeface="Times New Roman" panose="02020603050405020304" pitchFamily="18" charset="0"/>
              <a:ea typeface="Times New Roman" panose="02020603050405020304" pitchFamily="18" charset="0"/>
            </a:endParaRPr>
          </a:p>
          <a:p>
            <a:pPr marL="457200">
              <a:buAutoNum type="alphaUcPeriod"/>
            </a:pPr>
            <a:r>
              <a:rPr lang="en-US" sz="2000" b="1" dirty="0">
                <a:solidFill>
                  <a:srgbClr val="333333"/>
                </a:solidFill>
                <a:effectLst/>
                <a:latin typeface="Times New Roman" panose="02020603050405020304" pitchFamily="18" charset="0"/>
                <a:ea typeface="Times New Roman" panose="02020603050405020304" pitchFamily="18" charset="0"/>
              </a:rPr>
              <a:t>Price, Product, Place, and Promotion</a:t>
            </a: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Price, Performance, Place, and Promotion</a:t>
            </a:r>
            <a:endParaRPr lang="en-US" sz="2000" dirty="0">
              <a:solidFill>
                <a:srgbClr val="333333"/>
              </a:solidFill>
              <a:latin typeface="Times New Roman" panose="02020603050405020304" pitchFamily="18" charset="0"/>
              <a:ea typeface="Times New Roman" panose="02020603050405020304" pitchFamily="18" charset="0"/>
            </a:endParaRP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Price, Product, Place, and Positioning</a:t>
            </a:r>
            <a:endParaRPr lang="en-US" sz="2000" dirty="0">
              <a:solidFill>
                <a:srgbClr val="333333"/>
              </a:solidFill>
              <a:latin typeface="Times New Roman" panose="02020603050405020304" pitchFamily="18" charset="0"/>
              <a:ea typeface="Times New Roman" panose="02020603050405020304" pitchFamily="18" charset="0"/>
            </a:endParaRPr>
          </a:p>
          <a:p>
            <a:pPr marL="457200">
              <a:buAutoNum type="alphaUcPeriod"/>
            </a:pPr>
            <a:r>
              <a:rPr lang="en-US" sz="2000" dirty="0">
                <a:solidFill>
                  <a:srgbClr val="333333"/>
                </a:solidFill>
                <a:effectLst/>
                <a:latin typeface="Times New Roman" panose="02020603050405020304" pitchFamily="18" charset="0"/>
                <a:ea typeface="Times New Roman" panose="02020603050405020304" pitchFamily="18" charset="0"/>
              </a:rPr>
              <a:t>PR, Product, Place, and Person</a:t>
            </a:r>
          </a:p>
          <a:p>
            <a:pPr marL="114300" indent="0">
              <a:buNone/>
            </a:pPr>
            <a:endParaRPr lang="en-IN" sz="2000" dirty="0">
              <a:effectLst/>
              <a:latin typeface="Times New Roman" panose="02020603050405020304" pitchFamily="18" charset="0"/>
              <a:ea typeface="Times New Roman" panose="02020603050405020304" pitchFamily="18" charset="0"/>
            </a:endParaRPr>
          </a:p>
          <a:p>
            <a:pPr marL="0" lvl="0" indent="0">
              <a:buNone/>
            </a:pPr>
            <a:r>
              <a:rPr lang="en-US" sz="2000" dirty="0">
                <a:solidFill>
                  <a:srgbClr val="333333"/>
                </a:solidFill>
                <a:effectLst/>
                <a:latin typeface="Times New Roman" panose="02020603050405020304" pitchFamily="18" charset="0"/>
                <a:ea typeface="Times New Roman" panose="02020603050405020304" pitchFamily="18" charset="0"/>
              </a:rPr>
              <a:t>8. Which one of these statements is correct?</a:t>
            </a:r>
            <a:endParaRPr lang="en-IN" sz="2000" dirty="0">
              <a:effectLst/>
              <a:latin typeface="Times New Roman" panose="02020603050405020304" pitchFamily="18" charset="0"/>
              <a:ea typeface="Times New Roman" panose="02020603050405020304" pitchFamily="18" charset="0"/>
            </a:endParaRPr>
          </a:p>
          <a:p>
            <a:pPr marL="114300" indent="0">
              <a:buNone/>
            </a:pPr>
            <a:r>
              <a:rPr lang="en-US" sz="2000" dirty="0">
                <a:solidFill>
                  <a:srgbClr val="333333"/>
                </a:solidFill>
                <a:effectLst/>
                <a:latin typeface="Times New Roman" panose="02020603050405020304" pitchFamily="18" charset="0"/>
                <a:ea typeface="Times New Roman" panose="02020603050405020304" pitchFamily="18" charset="0"/>
              </a:rPr>
              <a:t>A. There is a slow decline in digital budgets with an average reduction of 10% in digital marketing budget.</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B. </a:t>
            </a:r>
            <a:r>
              <a:rPr lang="en-US" sz="2000" b="1" dirty="0">
                <a:solidFill>
                  <a:srgbClr val="333333"/>
                </a:solidFill>
                <a:effectLst/>
                <a:latin typeface="Times New Roman" panose="02020603050405020304" pitchFamily="18" charset="0"/>
                <a:ea typeface="Times New Roman" panose="02020603050405020304" pitchFamily="18" charset="0"/>
              </a:rPr>
              <a:t>98% of marketers affirm that offline and online marketing are merging</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C. Online marketing professionals are paid 50% less than marketing professionals.</a:t>
            </a:r>
            <a:br>
              <a:rPr lang="en-US" sz="2000" dirty="0">
                <a:solidFill>
                  <a:srgbClr val="333333"/>
                </a:solidFill>
                <a:effectLst/>
                <a:latin typeface="Times New Roman" panose="02020603050405020304" pitchFamily="18" charset="0"/>
                <a:ea typeface="Times New Roman" panose="02020603050405020304" pitchFamily="18" charset="0"/>
              </a:rPr>
            </a:br>
            <a:r>
              <a:rPr lang="en-US" sz="2000" dirty="0">
                <a:solidFill>
                  <a:srgbClr val="333333"/>
                </a:solidFill>
                <a:effectLst/>
                <a:latin typeface="Times New Roman" panose="02020603050405020304" pitchFamily="18" charset="0"/>
                <a:ea typeface="Times New Roman" panose="02020603050405020304" pitchFamily="18" charset="0"/>
              </a:rPr>
              <a:t>D. Around 25% of the global population is now on the Internet.</a:t>
            </a:r>
            <a:endParaRPr lang="en-IN" sz="2000" dirty="0">
              <a:effectLst/>
              <a:latin typeface="Times New Roman" panose="02020603050405020304" pitchFamily="18" charset="0"/>
              <a:ea typeface="Times New Roman" panose="02020603050405020304" pitchFamily="18" charset="0"/>
            </a:endParaRPr>
          </a:p>
        </p:txBody>
      </p:sp>
      <p:sp>
        <p:nvSpPr>
          <p:cNvPr id="4" name="Date Placeholder 3"/>
          <p:cNvSpPr>
            <a:spLocks noGrp="1"/>
          </p:cNvSpPr>
          <p:nvPr>
            <p:ph type="dt" sz="half" idx="10"/>
          </p:nvPr>
        </p:nvSpPr>
        <p:spPr/>
        <p:txBody>
          <a:bodyPr/>
          <a:lstStyle/>
          <a:p>
            <a:fld id="{7A667B92-7642-4084-8788-9EB7A9545E55}"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MCQs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1A7C967-D363-3FC8-9176-3D8E806C1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67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6D995C-B65D-4842-8EF2-8FEA4F81A01D}"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295400" y="1"/>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Glossary</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143000" cy="645129"/>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B861AF6-D0FC-4CB1-B327-517D8617CEE8}"/>
              </a:ext>
            </a:extLst>
          </p:cNvPr>
          <p:cNvSpPr/>
          <p:nvPr/>
        </p:nvSpPr>
        <p:spPr>
          <a:xfrm>
            <a:off x="609600" y="1143000"/>
            <a:ext cx="8001000" cy="6857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i="0" dirty="0">
                <a:solidFill>
                  <a:srgbClr val="202124"/>
                </a:solidFill>
                <a:effectLst/>
                <a:latin typeface="Times New Roman" panose="02020603050405020304" pitchFamily="18" charset="0"/>
                <a:cs typeface="Times New Roman" panose="02020603050405020304" pitchFamily="18" charset="0"/>
              </a:rPr>
              <a:t>Marketing automation, </a:t>
            </a:r>
            <a:r>
              <a:rPr lang="en-IN" dirty="0">
                <a:latin typeface="Times New Roman" panose="02020603050405020304" pitchFamily="18" charset="0"/>
                <a:cs typeface="Times New Roman" panose="02020603050405020304" pitchFamily="18" charset="0"/>
              </a:rPr>
              <a:t>Digital platform, </a:t>
            </a:r>
            <a:r>
              <a:rPr lang="en-US" i="0" dirty="0">
                <a:solidFill>
                  <a:srgbClr val="5F6368"/>
                </a:solidFill>
                <a:effectLst/>
                <a:latin typeface="Times New Roman" panose="02020603050405020304" pitchFamily="18" charset="0"/>
                <a:cs typeface="Times New Roman" panose="02020603050405020304" pitchFamily="18" charset="0"/>
              </a:rPr>
              <a:t>Native advertising</a:t>
            </a:r>
            <a:r>
              <a:rPr lang="en-US" dirty="0">
                <a:solidFill>
                  <a:srgbClr val="4D5156"/>
                </a:solidFill>
                <a:latin typeface="Times New Roman" panose="02020603050405020304" pitchFamily="18" charset="0"/>
                <a:cs typeface="Times New Roman" panose="02020603050405020304" pitchFamily="18" charset="0"/>
              </a:rPr>
              <a:t>, </a:t>
            </a:r>
            <a:r>
              <a:rPr lang="en-US" i="0" dirty="0">
                <a:solidFill>
                  <a:srgbClr val="202124"/>
                </a:solidFill>
                <a:effectLst/>
                <a:latin typeface="Times New Roman" panose="02020603050405020304" pitchFamily="18" charset="0"/>
                <a:cs typeface="Times New Roman" panose="02020603050405020304" pitchFamily="18" charset="0"/>
              </a:rPr>
              <a:t>Viral marketing, </a:t>
            </a:r>
            <a:r>
              <a:rPr lang="en-IN" dirty="0">
                <a:latin typeface="Times New Roman" panose="02020603050405020304" pitchFamily="18" charset="0"/>
                <a:cs typeface="Times New Roman" panose="02020603050405020304" pitchFamily="18" charset="0"/>
              </a:rPr>
              <a:t>Digital devices</a:t>
            </a:r>
          </a:p>
        </p:txBody>
      </p:sp>
      <p:sp>
        <p:nvSpPr>
          <p:cNvPr id="3" name="TextBox 2">
            <a:extLst>
              <a:ext uri="{FF2B5EF4-FFF2-40B4-BE49-F238E27FC236}">
                <a16:creationId xmlns:a16="http://schemas.microsoft.com/office/drawing/2014/main" id="{7FE26A46-DC11-4107-B565-54D697326DB5}"/>
              </a:ext>
            </a:extLst>
          </p:cNvPr>
          <p:cNvSpPr txBox="1"/>
          <p:nvPr/>
        </p:nvSpPr>
        <p:spPr>
          <a:xfrm>
            <a:off x="615593" y="2127238"/>
            <a:ext cx="7620000" cy="3416320"/>
          </a:xfrm>
          <a:prstGeom prst="rect">
            <a:avLst/>
          </a:prstGeom>
          <a:noFill/>
        </p:spPr>
        <p:txBody>
          <a:bodyPr wrap="square" rtlCol="0">
            <a:spAutoFit/>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_______ include smartphones, tablets, desktop computers, TVs and gaming devices.</a:t>
            </a: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a:p>
            <a:pPr marL="342900" indent="-342900" algn="just">
              <a:buAutoNum type="arabicPeriod"/>
            </a:pPr>
            <a:r>
              <a:rPr lang="en-US" dirty="0">
                <a:solidFill>
                  <a:srgbClr val="202124"/>
                </a:solidFill>
                <a:latin typeface="Times New Roman" panose="02020603050405020304" pitchFamily="18" charset="0"/>
                <a:cs typeface="Times New Roman" panose="02020603050405020304" pitchFamily="18" charset="0"/>
              </a:rPr>
              <a:t>_______ </a:t>
            </a:r>
            <a:r>
              <a:rPr lang="en-US" i="0" dirty="0">
                <a:solidFill>
                  <a:srgbClr val="202124"/>
                </a:solidFill>
                <a:effectLst/>
                <a:latin typeface="Times New Roman" panose="02020603050405020304" pitchFamily="18" charset="0"/>
                <a:cs typeface="Times New Roman" panose="02020603050405020304" pitchFamily="18" charset="0"/>
              </a:rPr>
              <a:t>is the process of leveraging software to automate repetitive marketing tasks.</a:t>
            </a:r>
          </a:p>
          <a:p>
            <a:pPr marL="342900" indent="-342900" algn="just">
              <a:buAutoNum type="arabicPeriod"/>
            </a:pPr>
            <a:r>
              <a:rPr lang="en-US" i="0" dirty="0">
                <a:solidFill>
                  <a:srgbClr val="202124"/>
                </a:solidFill>
                <a:effectLst/>
                <a:latin typeface="Times New Roman" panose="02020603050405020304" pitchFamily="18" charset="0"/>
                <a:cs typeface="Times New Roman" panose="02020603050405020304" pitchFamily="18" charset="0"/>
              </a:rPr>
              <a:t>________ is a sales technique that involves organic or word-of-mouth information about a product or service to spread at an ever-increasing rate</a:t>
            </a:r>
          </a:p>
          <a:p>
            <a:pPr marL="342900" indent="-342900" algn="just">
              <a:buAutoNum type="arabicPeriod" startAt="4"/>
            </a:pPr>
            <a:r>
              <a:rPr lang="en-US" dirty="0">
                <a:solidFill>
                  <a:srgbClr val="202124"/>
                </a:solidFill>
                <a:latin typeface="Times New Roman" panose="02020603050405020304" pitchFamily="18" charset="0"/>
                <a:cs typeface="Times New Roman" panose="02020603050405020304" pitchFamily="18" charset="0"/>
              </a:rPr>
              <a:t>_________is </a:t>
            </a:r>
            <a:r>
              <a:rPr lang="en-US" dirty="0">
                <a:latin typeface="Times New Roman" panose="02020603050405020304" pitchFamily="18" charset="0"/>
                <a:cs typeface="Times New Roman" panose="02020603050405020304" pitchFamily="18" charset="0"/>
              </a:rPr>
              <a:t>a browser or apps from the major platforms or services, that’s Facebook (and Instagram), Google (and YouTube), Twitter and LinkedIn.</a:t>
            </a:r>
          </a:p>
          <a:p>
            <a:pPr algn="just"/>
            <a:r>
              <a:rPr lang="en-US" i="0" dirty="0">
                <a:solidFill>
                  <a:srgbClr val="5F6368"/>
                </a:solidFill>
                <a:effectLst/>
                <a:latin typeface="Times New Roman" panose="02020603050405020304" pitchFamily="18" charset="0"/>
                <a:cs typeface="Times New Roman" panose="02020603050405020304" pitchFamily="18" charset="0"/>
              </a:rPr>
              <a:t>5. _________ </a:t>
            </a:r>
            <a:r>
              <a:rPr lang="en-US" i="0" dirty="0">
                <a:solidFill>
                  <a:srgbClr val="4D5156"/>
                </a:solidFill>
                <a:effectLst/>
                <a:latin typeface="Times New Roman" panose="02020603050405020304" pitchFamily="18" charset="0"/>
                <a:cs typeface="Times New Roman" panose="02020603050405020304" pitchFamily="18" charset="0"/>
              </a:rPr>
              <a:t>is the use of paid ads that match the look, feel and function of the media format in which they appear.</a:t>
            </a:r>
            <a:endParaRPr lang="en-US" dirty="0">
              <a:latin typeface="Times New Roman" panose="02020603050405020304" pitchFamily="18" charset="0"/>
              <a:cs typeface="Times New Roman" panose="02020603050405020304" pitchFamily="18" charset="0"/>
            </a:endParaRPr>
          </a:p>
          <a:p>
            <a:pPr algn="just"/>
            <a:r>
              <a:rPr lang="en-IN" dirty="0"/>
              <a:t> </a:t>
            </a:r>
          </a:p>
        </p:txBody>
      </p:sp>
    </p:spTree>
    <p:extLst>
      <p:ext uri="{BB962C8B-B14F-4D97-AF65-F5344CB8AC3E}">
        <p14:creationId xmlns:p14="http://schemas.microsoft.com/office/powerpoint/2010/main" val="1843170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0CEF54-DC1F-4D79-AEDF-BEE237116369}"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University paper Links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1524000"/>
            <a:ext cx="7696200" cy="258532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https://www.uptunotes.com/aktu-paper-digital-marketing-mammk04-2018-19/</a:t>
            </a:r>
          </a:p>
          <a:p>
            <a:r>
              <a:rPr lang="en-US" dirty="0">
                <a:latin typeface="Times New Roman" panose="02020603050405020304" pitchFamily="18" charset="0"/>
                <a:cs typeface="Times New Roman" panose="02020603050405020304" pitchFamily="18" charset="0"/>
                <a:hlinkClick r:id="rId3"/>
              </a:rPr>
              <a:t>http://www.aktuonline.com/papers/B.Tech-3-sem-digital-and-social-media-marketing-kmbmk03-2020.pdf</a:t>
            </a: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hlinkClick r:id="rId4"/>
              </a:rPr>
              <a:t>http://www.aktuonline.com/papers/B.Tech-3-sem-digital-mar</a:t>
            </a:r>
            <a:r>
              <a:rPr lang="en-US" dirty="0">
                <a:solidFill>
                  <a:srgbClr val="0070C0"/>
                </a:solidFill>
                <a:latin typeface="Times New Roman" panose="02020603050405020304" pitchFamily="18" charset="0"/>
                <a:cs typeface="Times New Roman" panose="02020603050405020304" pitchFamily="18" charset="0"/>
              </a:rPr>
              <a:t>keting-rmbmk-03-2018-19.html</a:t>
            </a:r>
          </a:p>
          <a:p>
            <a:endParaRPr lang="en-US" dirty="0"/>
          </a:p>
          <a:p>
            <a:endParaRPr lang="en-US" dirty="0"/>
          </a:p>
          <a:p>
            <a:endParaRPr lang="en-US" dirty="0"/>
          </a:p>
          <a:p>
            <a:endParaRPr lang="en-US" dirty="0"/>
          </a:p>
        </p:txBody>
      </p:sp>
      <p:pic>
        <p:nvPicPr>
          <p:cNvPr id="10" name="Picture 2" descr="NIET, Greater Noida: Cutoff, Placements, Courses, Fees, Admission 2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64AFE3-7B9E-4869-A471-2B88B68C8A3C}"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71CE74-6845-2EFF-9B4B-61DCC274CD89}"/>
              </a:ext>
            </a:extLst>
          </p:cNvPr>
          <p:cNvPicPr>
            <a:picLocks noChangeAspect="1"/>
          </p:cNvPicPr>
          <p:nvPr/>
        </p:nvPicPr>
        <p:blipFill>
          <a:blip r:embed="rId4"/>
          <a:stretch>
            <a:fillRect/>
          </a:stretch>
        </p:blipFill>
        <p:spPr>
          <a:xfrm>
            <a:off x="800862" y="990600"/>
            <a:ext cx="7542276" cy="5234387"/>
          </a:xfrm>
          <a:prstGeom prst="rect">
            <a:avLst/>
          </a:prstGeom>
        </p:spPr>
      </p:pic>
    </p:spTree>
    <p:extLst>
      <p:ext uri="{BB962C8B-B14F-4D97-AF65-F5344CB8AC3E}">
        <p14:creationId xmlns:p14="http://schemas.microsoft.com/office/powerpoint/2010/main" val="396981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FCBC0C-D4F1-4B4A-AFC5-CBFDE7B103C3}"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BE580FA4-7E2D-C7B2-0788-5364AA467DE8}"/>
              </a:ext>
            </a:extLst>
          </p:cNvPr>
          <p:cNvGraphicFramePr>
            <a:graphicFrameLocks noChangeAspect="1"/>
          </p:cNvGraphicFramePr>
          <p:nvPr>
            <p:extLst>
              <p:ext uri="{D42A27DB-BD31-4B8C-83A1-F6EECF244321}">
                <p14:modId xmlns:p14="http://schemas.microsoft.com/office/powerpoint/2010/main" val="4123163086"/>
              </p:ext>
            </p:extLst>
          </p:nvPr>
        </p:nvGraphicFramePr>
        <p:xfrm>
          <a:off x="762000" y="1219200"/>
          <a:ext cx="7924800" cy="3154363"/>
        </p:xfrm>
        <a:graphic>
          <a:graphicData uri="http://schemas.openxmlformats.org/presentationml/2006/ole">
            <mc:AlternateContent xmlns:mc="http://schemas.openxmlformats.org/markup-compatibility/2006">
              <mc:Choice xmlns:v="urn:schemas-microsoft-com:vml" Requires="v">
                <p:oleObj name="Document" r:id="rId4" imgW="7159604" imgH="1890547" progId="Word.Document.12">
                  <p:embed/>
                </p:oleObj>
              </mc:Choice>
              <mc:Fallback>
                <p:oleObj name="Document" r:id="rId4" imgW="7159604" imgH="1890547" progId="Word.Document.12">
                  <p:embed/>
                  <p:pic>
                    <p:nvPicPr>
                      <p:cNvPr id="0" name=""/>
                      <p:cNvPicPr/>
                      <p:nvPr/>
                    </p:nvPicPr>
                    <p:blipFill>
                      <a:blip r:embed="rId5"/>
                      <a:stretch>
                        <a:fillRect/>
                      </a:stretch>
                    </p:blipFill>
                    <p:spPr>
                      <a:xfrm>
                        <a:off x="762000" y="1219200"/>
                        <a:ext cx="7924800" cy="3154363"/>
                      </a:xfrm>
                      <a:prstGeom prst="rect">
                        <a:avLst/>
                      </a:prstGeom>
                    </p:spPr>
                  </p:pic>
                </p:oleObj>
              </mc:Fallback>
            </mc:AlternateContent>
          </a:graphicData>
        </a:graphic>
      </p:graphicFrame>
    </p:spTree>
    <p:extLst>
      <p:ext uri="{BB962C8B-B14F-4D97-AF65-F5344CB8AC3E}">
        <p14:creationId xmlns:p14="http://schemas.microsoft.com/office/powerpoint/2010/main" val="598697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53F31-D752-43DE-8A77-E10371C41228}"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EFF0260F-2285-2847-4B7B-25961FA8E219}"/>
              </a:ext>
            </a:extLst>
          </p:cNvPr>
          <p:cNvGraphicFramePr>
            <a:graphicFrameLocks noChangeAspect="1"/>
          </p:cNvGraphicFramePr>
          <p:nvPr>
            <p:extLst>
              <p:ext uri="{D42A27DB-BD31-4B8C-83A1-F6EECF244321}">
                <p14:modId xmlns:p14="http://schemas.microsoft.com/office/powerpoint/2010/main" val="106252660"/>
              </p:ext>
            </p:extLst>
          </p:nvPr>
        </p:nvGraphicFramePr>
        <p:xfrm>
          <a:off x="992188" y="1676400"/>
          <a:ext cx="7159625" cy="2833955"/>
        </p:xfrm>
        <a:graphic>
          <a:graphicData uri="http://schemas.openxmlformats.org/presentationml/2006/ole">
            <mc:AlternateContent xmlns:mc="http://schemas.openxmlformats.org/markup-compatibility/2006">
              <mc:Choice xmlns:v="urn:schemas-microsoft-com:vml" Requires="v">
                <p:oleObj name="Document" r:id="rId4" imgW="7159604" imgH="2287835" progId="Word.Document.12">
                  <p:embed/>
                </p:oleObj>
              </mc:Choice>
              <mc:Fallback>
                <p:oleObj name="Document" r:id="rId4" imgW="7159604" imgH="2287835" progId="Word.Document.12">
                  <p:embed/>
                  <p:pic>
                    <p:nvPicPr>
                      <p:cNvPr id="0" name=""/>
                      <p:cNvPicPr/>
                      <p:nvPr/>
                    </p:nvPicPr>
                    <p:blipFill>
                      <a:blip r:embed="rId5"/>
                      <a:stretch>
                        <a:fillRect/>
                      </a:stretch>
                    </p:blipFill>
                    <p:spPr>
                      <a:xfrm>
                        <a:off x="992188" y="1676400"/>
                        <a:ext cx="7159625" cy="2833955"/>
                      </a:xfrm>
                      <a:prstGeom prst="rect">
                        <a:avLst/>
                      </a:prstGeom>
                    </p:spPr>
                  </p:pic>
                </p:oleObj>
              </mc:Fallback>
            </mc:AlternateContent>
          </a:graphicData>
        </a:graphic>
      </p:graphicFrame>
    </p:spTree>
    <p:extLst>
      <p:ext uri="{BB962C8B-B14F-4D97-AF65-F5344CB8AC3E}">
        <p14:creationId xmlns:p14="http://schemas.microsoft.com/office/powerpoint/2010/main" val="148181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03AF20-22C1-49AC-9975-87170A32A7E2}"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 name="Table 9">
            <a:extLst>
              <a:ext uri="{FF2B5EF4-FFF2-40B4-BE49-F238E27FC236}">
                <a16:creationId xmlns:a16="http://schemas.microsoft.com/office/drawing/2014/main" id="{E0FD9BFD-151D-9CE9-9686-1F08CDF951E4}"/>
              </a:ext>
            </a:extLst>
          </p:cNvPr>
          <p:cNvGraphicFramePr>
            <a:graphicFrameLocks noGrp="1"/>
          </p:cNvGraphicFramePr>
          <p:nvPr>
            <p:extLst>
              <p:ext uri="{D42A27DB-BD31-4B8C-83A1-F6EECF244321}">
                <p14:modId xmlns:p14="http://schemas.microsoft.com/office/powerpoint/2010/main" val="4254238404"/>
              </p:ext>
            </p:extLst>
          </p:nvPr>
        </p:nvGraphicFramePr>
        <p:xfrm>
          <a:off x="685800" y="1600201"/>
          <a:ext cx="7696200" cy="2760635"/>
        </p:xfrm>
        <a:graphic>
          <a:graphicData uri="http://schemas.openxmlformats.org/drawingml/2006/table">
            <a:tbl>
              <a:tblPr firstRow="1" firstCol="1" bandRow="1">
                <a:tableStyleId>{5C22544A-7EE6-4342-B048-85BDC9FD1C3A}</a:tableStyleId>
              </a:tblPr>
              <a:tblGrid>
                <a:gridCol w="1758858">
                  <a:extLst>
                    <a:ext uri="{9D8B030D-6E8A-4147-A177-3AD203B41FA5}">
                      <a16:colId xmlns:a16="http://schemas.microsoft.com/office/drawing/2014/main" val="855970151"/>
                    </a:ext>
                  </a:extLst>
                </a:gridCol>
                <a:gridCol w="3104494">
                  <a:extLst>
                    <a:ext uri="{9D8B030D-6E8A-4147-A177-3AD203B41FA5}">
                      <a16:colId xmlns:a16="http://schemas.microsoft.com/office/drawing/2014/main" val="1155053328"/>
                    </a:ext>
                  </a:extLst>
                </a:gridCol>
                <a:gridCol w="158645">
                  <a:extLst>
                    <a:ext uri="{9D8B030D-6E8A-4147-A177-3AD203B41FA5}">
                      <a16:colId xmlns:a16="http://schemas.microsoft.com/office/drawing/2014/main" val="4216174960"/>
                    </a:ext>
                  </a:extLst>
                </a:gridCol>
                <a:gridCol w="2674203">
                  <a:extLst>
                    <a:ext uri="{9D8B030D-6E8A-4147-A177-3AD203B41FA5}">
                      <a16:colId xmlns:a16="http://schemas.microsoft.com/office/drawing/2014/main" val="1742050796"/>
                    </a:ext>
                  </a:extLst>
                </a:gridCol>
              </a:tblGrid>
              <a:tr h="339241">
                <a:tc>
                  <a:txBody>
                    <a:bodyPr/>
                    <a:lstStyle/>
                    <a:p>
                      <a:pPr marL="0" marR="0">
                        <a:lnSpc>
                          <a:spcPct val="115000"/>
                        </a:lnSpc>
                        <a:spcBef>
                          <a:spcPts val="0"/>
                        </a:spcBef>
                        <a:spcAft>
                          <a:spcPts val="0"/>
                        </a:spcAft>
                        <a:tabLst>
                          <a:tab pos="1533525" algn="l"/>
                        </a:tabLst>
                      </a:pPr>
                      <a:r>
                        <a:rPr lang="en-US" sz="1800" dirty="0">
                          <a:effectLst/>
                        </a:rPr>
                        <a:t>UNIT-IV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rPr>
                        <a:t>Designing Organization for Digital Success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0213805"/>
                  </a:ext>
                </a:extLst>
              </a:tr>
              <a:tr h="742633">
                <a:tc gridSpan="4">
                  <a:txBody>
                    <a:bodyPr/>
                    <a:lstStyle/>
                    <a:p>
                      <a:pPr marL="0" marR="228600" algn="just">
                        <a:lnSpc>
                          <a:spcPct val="115000"/>
                        </a:lnSpc>
                        <a:spcBef>
                          <a:spcPts val="205"/>
                        </a:spcBef>
                        <a:spcAft>
                          <a:spcPts val="0"/>
                        </a:spcAft>
                      </a:pPr>
                      <a:r>
                        <a:rPr lang="en-US" sz="1600" dirty="0">
                          <a:effectLst/>
                        </a:rPr>
                        <a:t>Digital transformation, digital leadership principles, online P.R. and reputation management. ROI of digital strategies, how digital marketing is adding value to business, and evaluating cost effectiveness of digital strategies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5590612"/>
                  </a:ext>
                </a:extLst>
              </a:tr>
              <a:tr h="346852">
                <a:tc>
                  <a:txBody>
                    <a:bodyPr/>
                    <a:lstStyle/>
                    <a:p>
                      <a:pPr marL="0" marR="0">
                        <a:lnSpc>
                          <a:spcPct val="115000"/>
                        </a:lnSpc>
                        <a:spcBef>
                          <a:spcPts val="0"/>
                        </a:spcBef>
                        <a:spcAft>
                          <a:spcPts val="0"/>
                        </a:spcAft>
                        <a:tabLst>
                          <a:tab pos="1533525" algn="l"/>
                        </a:tabLst>
                      </a:pPr>
                      <a:r>
                        <a:rPr lang="en-US" sz="1600">
                          <a:effectLst/>
                        </a:rPr>
                        <a:t>UNIT-V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nSpc>
                          <a:spcPct val="115000"/>
                        </a:lnSpc>
                        <a:spcBef>
                          <a:spcPts val="0"/>
                        </a:spcBef>
                        <a:spcAft>
                          <a:spcPts val="0"/>
                        </a:spcAft>
                        <a:tabLst>
                          <a:tab pos="1533525" algn="l"/>
                        </a:tabLst>
                      </a:pPr>
                      <a:r>
                        <a:rPr lang="en-US" sz="1600">
                          <a:effectLst/>
                        </a:rPr>
                        <a:t>Digital Innovation and Trends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773562"/>
                  </a:ext>
                </a:extLst>
              </a:tr>
              <a:tr h="1045993">
                <a:tc gridSpan="4">
                  <a:txBody>
                    <a:bodyPr/>
                    <a:lstStyle/>
                    <a:p>
                      <a:pPr marL="0" marR="0" algn="just">
                        <a:lnSpc>
                          <a:spcPct val="115000"/>
                        </a:lnSpc>
                        <a:spcBef>
                          <a:spcPts val="0"/>
                        </a:spcBef>
                        <a:spcAft>
                          <a:spcPts val="1000"/>
                        </a:spcAft>
                      </a:pPr>
                      <a:r>
                        <a:rPr lang="en-US" sz="1600" dirty="0">
                          <a:effectLst/>
                        </a:rPr>
                        <a:t>The contemporary digital revolution, digital transformation framework; security and privatization issues with digital marketing Understanding trends in digital marketing – Indian and global context, online communities and co-creation.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8629377"/>
                  </a:ext>
                </a:extLst>
              </a:tr>
            </a:tbl>
          </a:graphicData>
        </a:graphic>
      </p:graphicFrame>
    </p:spTree>
    <p:extLst>
      <p:ext uri="{BB962C8B-B14F-4D97-AF65-F5344CB8AC3E}">
        <p14:creationId xmlns:p14="http://schemas.microsoft.com/office/powerpoint/2010/main" val="3743426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CC52C2-9B92-4736-8019-435D3134EEE2}"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5B23CAF-EEAF-4937-9004-AED2140EA4AE}"/>
              </a:ext>
            </a:extLst>
          </p:cNvPr>
          <p:cNvPicPr>
            <a:picLocks noChangeAspect="1"/>
          </p:cNvPicPr>
          <p:nvPr/>
        </p:nvPicPr>
        <p:blipFill>
          <a:blip r:embed="rId4"/>
          <a:stretch>
            <a:fillRect/>
          </a:stretch>
        </p:blipFill>
        <p:spPr>
          <a:xfrm>
            <a:off x="1238078" y="1419121"/>
            <a:ext cx="6667843" cy="4019757"/>
          </a:xfrm>
          <a:prstGeom prst="rect">
            <a:avLst/>
          </a:prstGeom>
        </p:spPr>
      </p:pic>
    </p:spTree>
    <p:extLst>
      <p:ext uri="{BB962C8B-B14F-4D97-AF65-F5344CB8AC3E}">
        <p14:creationId xmlns:p14="http://schemas.microsoft.com/office/powerpoint/2010/main" val="2657066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907A20-D959-4587-96F5-3B11927143C2}"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D99203E-5599-4213-867F-6F7C9078781B}"/>
              </a:ext>
            </a:extLst>
          </p:cNvPr>
          <p:cNvPicPr>
            <a:picLocks noChangeAspect="1"/>
          </p:cNvPicPr>
          <p:nvPr/>
        </p:nvPicPr>
        <p:blipFill>
          <a:blip r:embed="rId4"/>
          <a:stretch>
            <a:fillRect/>
          </a:stretch>
        </p:blipFill>
        <p:spPr>
          <a:xfrm>
            <a:off x="1320633" y="1406421"/>
            <a:ext cx="6502734" cy="4045158"/>
          </a:xfrm>
          <a:prstGeom prst="rect">
            <a:avLst/>
          </a:prstGeom>
        </p:spPr>
      </p:pic>
    </p:spTree>
    <p:extLst>
      <p:ext uri="{BB962C8B-B14F-4D97-AF65-F5344CB8AC3E}">
        <p14:creationId xmlns:p14="http://schemas.microsoft.com/office/powerpoint/2010/main" val="3345671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0044F7-EFF5-48E6-81B1-EDC95B7B00F5}"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D533A2-9AF9-4DCF-A301-11720D22D6B7}"/>
              </a:ext>
            </a:extLst>
          </p:cNvPr>
          <p:cNvPicPr>
            <a:picLocks noChangeAspect="1"/>
          </p:cNvPicPr>
          <p:nvPr/>
        </p:nvPicPr>
        <p:blipFill>
          <a:blip r:embed="rId4"/>
          <a:stretch>
            <a:fillRect/>
          </a:stretch>
        </p:blipFill>
        <p:spPr>
          <a:xfrm>
            <a:off x="830066" y="725413"/>
            <a:ext cx="6617040" cy="1854295"/>
          </a:xfrm>
          <a:prstGeom prst="rect">
            <a:avLst/>
          </a:prstGeom>
        </p:spPr>
      </p:pic>
      <p:pic>
        <p:nvPicPr>
          <p:cNvPr id="11" name="Picture 10">
            <a:extLst>
              <a:ext uri="{FF2B5EF4-FFF2-40B4-BE49-F238E27FC236}">
                <a16:creationId xmlns:a16="http://schemas.microsoft.com/office/drawing/2014/main" id="{7FAE2173-C64A-4EE6-9CA9-947453D3836A}"/>
              </a:ext>
            </a:extLst>
          </p:cNvPr>
          <p:cNvPicPr>
            <a:picLocks noChangeAspect="1"/>
          </p:cNvPicPr>
          <p:nvPr/>
        </p:nvPicPr>
        <p:blipFill>
          <a:blip r:embed="rId5"/>
          <a:stretch>
            <a:fillRect/>
          </a:stretch>
        </p:blipFill>
        <p:spPr>
          <a:xfrm>
            <a:off x="830066" y="2596832"/>
            <a:ext cx="6420180" cy="3962604"/>
          </a:xfrm>
          <a:prstGeom prst="rect">
            <a:avLst/>
          </a:prstGeom>
        </p:spPr>
      </p:pic>
    </p:spTree>
    <p:extLst>
      <p:ext uri="{BB962C8B-B14F-4D97-AF65-F5344CB8AC3E}">
        <p14:creationId xmlns:p14="http://schemas.microsoft.com/office/powerpoint/2010/main" val="3639365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200"/>
            <a:ext cx="8001000" cy="4953000"/>
          </a:xfrm>
        </p:spPr>
        <p:txBody>
          <a:bodyPr>
            <a:normAutofit fontScale="70000" lnSpcReduction="20000"/>
          </a:bodyPr>
          <a:lstStyle/>
          <a:p>
            <a:pPr marL="0" indent="0" algn="just">
              <a:buNone/>
            </a:pPr>
            <a:r>
              <a:rPr lang="en-US" b="1" dirty="0"/>
              <a:t> </a:t>
            </a:r>
          </a:p>
          <a:p>
            <a:pPr marL="0" indent="0" algn="just">
              <a:buNone/>
            </a:pPr>
            <a:r>
              <a:rPr lang="en-US" sz="2900" dirty="0">
                <a:latin typeface="Times New Roman" panose="02020603050405020304" pitchFamily="18" charset="0"/>
                <a:cs typeface="Times New Roman" panose="02020603050405020304" pitchFamily="18" charset="0"/>
              </a:rPr>
              <a:t>Q1.Explain what do you mean by term new digital world ? What are the key trends driving shift from tradition  to digital marketing  practices ?</a:t>
            </a:r>
          </a:p>
          <a:p>
            <a:pPr marL="0" indent="0" algn="just">
              <a:buNone/>
            </a:pPr>
            <a:r>
              <a:rPr lang="en-US" sz="2900" dirty="0">
                <a:latin typeface="Times New Roman" panose="02020603050405020304" pitchFamily="18" charset="0"/>
                <a:cs typeface="Times New Roman" panose="02020603050405020304" pitchFamily="18" charset="0"/>
              </a:rPr>
              <a:t>Q2. Discuss the need for digital marketing in today’s digital world ?</a:t>
            </a:r>
          </a:p>
          <a:p>
            <a:pPr marL="0" indent="0" algn="just">
              <a:buNone/>
            </a:pPr>
            <a:r>
              <a:rPr lang="en-US" sz="2900" dirty="0">
                <a:latin typeface="Times New Roman" panose="02020603050405020304" pitchFamily="18" charset="0"/>
                <a:cs typeface="Times New Roman" panose="02020603050405020304" pitchFamily="18" charset="0"/>
              </a:rPr>
              <a:t>Q3.Explain the 7 Ps of digital marketing in detail ?</a:t>
            </a:r>
          </a:p>
          <a:p>
            <a:pPr marL="0" indent="0" algn="just">
              <a:buNone/>
            </a:pPr>
            <a:r>
              <a:rPr lang="en-US" sz="2900" dirty="0">
                <a:latin typeface="Times New Roman" panose="02020603050405020304" pitchFamily="18" charset="0"/>
                <a:cs typeface="Times New Roman" panose="02020603050405020304" pitchFamily="18" charset="0"/>
              </a:rPr>
              <a:t>Q4.Explain in detail the steps involved while crafting a digital marketing strategy ?</a:t>
            </a:r>
          </a:p>
          <a:p>
            <a:pPr marL="0" indent="0" algn="just">
              <a:buNone/>
            </a:pPr>
            <a:r>
              <a:rPr lang="en-US" sz="2900" dirty="0">
                <a:latin typeface="Times New Roman" panose="02020603050405020304" pitchFamily="18" charset="0"/>
                <a:cs typeface="Times New Roman" panose="02020603050405020304" pitchFamily="18" charset="0"/>
              </a:rPr>
              <a:t>Q5.Throw light on the various market Strategies for the digital world.</a:t>
            </a:r>
          </a:p>
          <a:p>
            <a:pPr marL="0" indent="0" algn="just">
              <a:buNone/>
            </a:pPr>
            <a:r>
              <a:rPr lang="en-US" sz="2900" dirty="0">
                <a:latin typeface="Times New Roman" panose="02020603050405020304" pitchFamily="18" charset="0"/>
                <a:cs typeface="Times New Roman" panose="02020603050405020304" pitchFamily="18" charset="0"/>
              </a:rPr>
              <a:t>Q6. Briefly discuss new digital paradigm changing the marketing world?</a:t>
            </a:r>
          </a:p>
          <a:p>
            <a:pPr marL="0" indent="0" algn="just">
              <a:buNone/>
            </a:pPr>
            <a:r>
              <a:rPr lang="en-US" sz="2900" dirty="0">
                <a:latin typeface="Times New Roman" panose="02020603050405020304" pitchFamily="18" charset="0"/>
                <a:cs typeface="Times New Roman" panose="02020603050405020304" pitchFamily="18" charset="0"/>
              </a:rPr>
              <a:t>Q7.  State the different types of Digital Marketing?</a:t>
            </a:r>
          </a:p>
          <a:p>
            <a:pPr marL="0" indent="0" algn="just">
              <a:buNone/>
            </a:pPr>
            <a:r>
              <a:rPr lang="en-US" sz="2900" dirty="0">
                <a:latin typeface="Times New Roman" panose="02020603050405020304" pitchFamily="18" charset="0"/>
                <a:cs typeface="Times New Roman" panose="02020603050405020304" pitchFamily="18" charset="0"/>
              </a:rPr>
              <a:t>Q8. Name some useful Digital Marketing tools?</a:t>
            </a:r>
          </a:p>
          <a:p>
            <a:pPr marL="0" indent="0" algn="just">
              <a:buNone/>
            </a:pPr>
            <a:r>
              <a:rPr lang="en-US" sz="2900" dirty="0">
                <a:latin typeface="Times New Roman" panose="02020603050405020304" pitchFamily="18" charset="0"/>
                <a:cs typeface="Times New Roman" panose="02020603050405020304" pitchFamily="18" charset="0"/>
              </a:rPr>
              <a:t>Q9. Explain PPC or Pay Per Click advertising?</a:t>
            </a:r>
          </a:p>
          <a:p>
            <a:pPr marL="0" indent="0" algn="just">
              <a:buNone/>
            </a:pPr>
            <a:r>
              <a:rPr lang="en-US" sz="2900" dirty="0">
                <a:latin typeface="Times New Roman" panose="02020603050405020304" pitchFamily="18" charset="0"/>
                <a:cs typeface="Times New Roman" panose="02020603050405020304" pitchFamily="18" charset="0"/>
              </a:rPr>
              <a:t>Q10. State the limitations of Online Marketing.</a:t>
            </a:r>
          </a:p>
          <a:p>
            <a:pPr marL="0" indent="0" algn="just">
              <a:buNone/>
            </a:pPr>
            <a:r>
              <a:rPr lang="en-US" sz="2900" dirty="0">
                <a:latin typeface="Times New Roman" panose="02020603050405020304" pitchFamily="18" charset="0"/>
                <a:cs typeface="Times New Roman" panose="02020603050405020304" pitchFamily="18" charset="0"/>
              </a:rPr>
              <a:t>Q11. Explain what do you know about Email Marketing.</a:t>
            </a:r>
          </a:p>
          <a:p>
            <a:pPr marL="0" indent="0" algn="just">
              <a:buNone/>
            </a:pPr>
            <a:r>
              <a:rPr lang="en-US" sz="2900" dirty="0">
                <a:latin typeface="Times New Roman" panose="02020603050405020304" pitchFamily="18" charset="0"/>
                <a:cs typeface="Times New Roman" panose="02020603050405020304" pitchFamily="18" charset="0"/>
              </a:rPr>
              <a:t>Q12. Give reasons why Online marketing is preferred over Offline marketing.  </a:t>
            </a:r>
          </a:p>
          <a:p>
            <a:pPr algn="just">
              <a:buNone/>
            </a:pPr>
            <a:endParaRPr lang="en-US" dirty="0"/>
          </a:p>
        </p:txBody>
      </p:sp>
      <p:sp>
        <p:nvSpPr>
          <p:cNvPr id="4" name="Date Placeholder 3"/>
          <p:cNvSpPr>
            <a:spLocks noGrp="1"/>
          </p:cNvSpPr>
          <p:nvPr>
            <p:ph type="dt" sz="half" idx="10"/>
          </p:nvPr>
        </p:nvSpPr>
        <p:spPr/>
        <p:txBody>
          <a:bodyPr/>
          <a:lstStyle/>
          <a:p>
            <a:fld id="{C6C85428-E44F-48B5-ADC2-20B91C9941F6}"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Expected questions for University Exams</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pPr lvl="0">
              <a:buNone/>
            </a:pPr>
            <a:endParaRPr lang="en-US" sz="1800" b="1" dirty="0"/>
          </a:p>
          <a:p>
            <a:pPr lvl="0" algn="just">
              <a:buNone/>
            </a:pPr>
            <a:endParaRPr lang="en-US" sz="1800" dirty="0"/>
          </a:p>
          <a:p>
            <a:pPr algn="just">
              <a:buNone/>
            </a:pPr>
            <a:endParaRPr lang="en-US" sz="1800" dirty="0"/>
          </a:p>
          <a:p>
            <a:pPr>
              <a:buNone/>
            </a:pPr>
            <a:endParaRPr lang="en-US" dirty="0"/>
          </a:p>
        </p:txBody>
      </p:sp>
      <p:sp>
        <p:nvSpPr>
          <p:cNvPr id="4" name="Date Placeholder 3"/>
          <p:cNvSpPr>
            <a:spLocks noGrp="1"/>
          </p:cNvSpPr>
          <p:nvPr>
            <p:ph type="dt" sz="half" idx="10"/>
          </p:nvPr>
        </p:nvSpPr>
        <p:spPr/>
        <p:txBody>
          <a:bodyPr/>
          <a:lstStyle/>
          <a:p>
            <a:fld id="{858ED7BC-D288-402C-A6FE-C834EDA954F1}"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a:p>
          <a:p>
            <a:pPr algn="ctr">
              <a:spcBef>
                <a:spcPct val="0"/>
              </a:spcBef>
              <a:defRPr/>
            </a:pPr>
            <a:r>
              <a:rPr lang="en-US" sz="2400" dirty="0"/>
              <a:t>Summary</a:t>
            </a:r>
          </a:p>
          <a:p>
            <a:pPr lvl="0" algn="ctr">
              <a:spcBef>
                <a:spcPct val="0"/>
              </a:spcBef>
              <a:defRPr/>
            </a:pPr>
            <a:r>
              <a:rPr lang="en-US" sz="2400" dirty="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1066800"/>
            <a:ext cx="8382000" cy="255454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Digital marketing is a subset of traditional marketing. It promotes your brand or products using digital channels such as the internet, emails and mobile phones, as opposed to more traditional media such as print, radio, TV or billboards. Finding new customers is the main aim of digital marketing. It has the advantage over traditional marketing techniques because online programs such as Google Analytics exist which enable you to analyze your marketing campaigns in real time. This is far faster than any non-digital technique.</a:t>
            </a:r>
          </a:p>
          <a:p>
            <a:r>
              <a:rPr lang="en-US" sz="20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A641E0-87E1-4A56-BE51-BA38E9467B39}" type="datetime1">
              <a:rPr lang="en-US" smtClean="0"/>
              <a:t>1/29/2023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382000" cy="3908762"/>
          </a:xfrm>
          <a:prstGeom prst="rect">
            <a:avLst/>
          </a:prstGeom>
          <a:noFill/>
        </p:spPr>
        <p:txBody>
          <a:bodyPr wrap="square" lIns="91440" tIns="45720" rIns="91440" bIns="45720">
            <a:spAutoFit/>
          </a:bodyPr>
          <a:lstStyle/>
          <a:p>
            <a:pPr fontAlgn="base"/>
            <a:r>
              <a:rPr lang="en-US" sz="2000" dirty="0">
                <a:latin typeface="Times New Roman" panose="02020603050405020304" pitchFamily="18" charset="0"/>
                <a:cs typeface="Times New Roman" panose="02020603050405020304" pitchFamily="18" charset="0"/>
                <a:hlinkClick r:id="rId3"/>
              </a:rPr>
              <a:t>https://www.equinetacademy.com/what-is-digital-marketing/</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hlinkClick r:id="rId4"/>
              </a:rPr>
              <a:t>https://www.intelligenthq.com/the-six-types-of-digital-consumers/</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hlinkClick r:id="rId5"/>
              </a:rPr>
              <a:t>https://engaiodigital.com/online-marketing-mix/</a:t>
            </a:r>
            <a:endParaRPr lang="en-US" sz="2000" dirty="0">
              <a:latin typeface="Times New Roman" panose="02020603050405020304" pitchFamily="18" charset="0"/>
              <a:cs typeface="Times New Roman" panose="02020603050405020304" pitchFamily="18" charset="0"/>
            </a:endParaRPr>
          </a:p>
          <a:p>
            <a:pPr fontAlgn="base"/>
            <a:r>
              <a:rPr lang="en-US" sz="2000" dirty="0">
                <a:solidFill>
                  <a:srgbClr val="0E77F1"/>
                </a:solidFill>
                <a:latin typeface="source sans pro" panose="020B0503030403020204" pitchFamily="34" charset="0"/>
              </a:rPr>
              <a:t>https://www.plerdy.com/blog/digital-marketing-strategy/</a:t>
            </a:r>
            <a:endParaRPr lang="en-US" sz="2000" dirty="0">
              <a:latin typeface="Times New Roman" panose="02020603050405020304" pitchFamily="18" charset="0"/>
              <a:cs typeface="Times New Roman" panose="02020603050405020304" pitchFamily="18" charset="0"/>
            </a:endParaRPr>
          </a:p>
          <a:p>
            <a:pPr fontAlgn="base"/>
            <a:r>
              <a:rPr lang="en-US" sz="2000" dirty="0" err="1">
                <a:latin typeface="Times New Roman" panose="02020603050405020304" pitchFamily="18" charset="0"/>
                <a:cs typeface="Times New Roman" panose="02020603050405020304" pitchFamily="18" charset="0"/>
              </a:rPr>
              <a:t>Moutsy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Maiti</a:t>
            </a:r>
            <a:r>
              <a:rPr lang="en-US" sz="2000" dirty="0">
                <a:latin typeface="Times New Roman" panose="02020603050405020304" pitchFamily="18" charset="0"/>
                <a:cs typeface="Times New Roman" panose="02020603050405020304" pitchFamily="18" charset="0"/>
              </a:rPr>
              <a:t>: Internet Marketing, Oxford University Press India </a:t>
            </a:r>
          </a:p>
          <a:p>
            <a:pPr fontAlgn="base"/>
            <a:r>
              <a:rPr lang="en-US" sz="2000" dirty="0">
                <a:latin typeface="Times New Roman" panose="02020603050405020304" pitchFamily="18" charset="0"/>
                <a:cs typeface="Times New Roman" panose="02020603050405020304" pitchFamily="18" charset="0"/>
              </a:rPr>
              <a:t>Vandana, Ahuja; Digital Marketing, Oxford University Press India (November, 2015). </a:t>
            </a:r>
          </a:p>
          <a:p>
            <a:pPr fontAlgn="base"/>
            <a:r>
              <a:rPr lang="en-US" sz="2000" dirty="0">
                <a:latin typeface="Times New Roman" panose="02020603050405020304" pitchFamily="18" charset="0"/>
                <a:cs typeface="Times New Roman" panose="02020603050405020304" pitchFamily="18" charset="0"/>
              </a:rPr>
              <a:t>Ryan, Damian; Understanding Digital Marketing: marketing strategies for engaging the digital generation; Kogan Page (3rd Edition, 2014). </a:t>
            </a:r>
          </a:p>
          <a:p>
            <a:pPr fontAlgn="base"/>
            <a:r>
              <a:rPr lang="en-US" sz="2000" dirty="0">
                <a:latin typeface="Times New Roman" panose="02020603050405020304" pitchFamily="18" charset="0"/>
                <a:cs typeface="Times New Roman" panose="02020603050405020304" pitchFamily="18" charset="0"/>
              </a:rPr>
              <a:t>Tracy L. </a:t>
            </a:r>
            <a:r>
              <a:rPr lang="en-US" sz="2000" dirty="0" err="1">
                <a:latin typeface="Times New Roman" panose="02020603050405020304" pitchFamily="18" charset="0"/>
                <a:cs typeface="Times New Roman" panose="02020603050405020304" pitchFamily="18" charset="0"/>
              </a:rPr>
              <a:t>Tuten</a:t>
            </a:r>
            <a:r>
              <a:rPr lang="en-US" sz="2000" dirty="0">
                <a:latin typeface="Times New Roman" panose="02020603050405020304" pitchFamily="18" charset="0"/>
                <a:cs typeface="Times New Roman" panose="02020603050405020304" pitchFamily="18" charset="0"/>
              </a:rPr>
              <a:t> &amp; Michael R. Solomon : Social Media Marketing (Sage Publication) </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pic>
        <p:nvPicPr>
          <p:cNvPr id="10" name="Picture 2" descr="NIET, Greater Noida: Cutoff, Placements, Courses, Fees, Admission 20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F1073-FC14-474C-B917-A915A2CDC66A}" type="datetime1">
              <a:rPr lang="en-US" smtClean="0"/>
              <a:t>1/29/2023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143000"/>
            <a:ext cx="8229600" cy="4525963"/>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With the advent of new technologies, the field of Marketing has seen a paradigm shift over the years. </a:t>
            </a:r>
          </a:p>
          <a:p>
            <a:pPr algn="just"/>
            <a:r>
              <a:rPr lang="en-US" sz="2400" dirty="0">
                <a:latin typeface="Times New Roman" panose="02020603050405020304" pitchFamily="18" charset="0"/>
                <a:cs typeface="Times New Roman" panose="02020603050405020304" pitchFamily="18" charset="0"/>
              </a:rPr>
              <a:t>Though it is still in use, businesses across the world have switched from traditional modes of marketing to digital marketing. </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latin typeface="Times New Roman" panose="02020603050405020304" pitchFamily="18" charset="0"/>
                <a:cs typeface="Times New Roman" panose="02020603050405020304" pitchFamily="18" charset="0"/>
              </a:rPr>
              <a:t>From Content curation and management to Social Media Marketing and Brand Management, a career in Digital Marketing can take you in several directions. </a:t>
            </a:r>
          </a:p>
          <a:p>
            <a:pPr algn="just"/>
            <a:r>
              <a:rPr lang="en-US" sz="2400" b="1" dirty="0">
                <a:latin typeface="Times New Roman" panose="02020603050405020304" pitchFamily="18" charset="0"/>
                <a:cs typeface="Times New Roman" panose="02020603050405020304" pitchFamily="18" charset="0"/>
              </a:rPr>
              <a:t>Top Job Profiles</a:t>
            </a:r>
            <a:r>
              <a:rPr lang="en-US" sz="2400" dirty="0">
                <a:latin typeface="Times New Roman" panose="02020603050405020304" pitchFamily="18" charset="0"/>
                <a:cs typeface="Times New Roman" panose="02020603050405020304" pitchFamily="18" charset="0"/>
              </a:rPr>
              <a:t>: Digital Marketing Manager, Social Media Manager, Content Writer, Data and Market Analytics Manager</a:t>
            </a:r>
          </a:p>
        </p:txBody>
      </p:sp>
    </p:spTree>
    <p:extLst>
      <p:ext uri="{BB962C8B-B14F-4D97-AF65-F5344CB8AC3E}">
        <p14:creationId xmlns:p14="http://schemas.microsoft.com/office/powerpoint/2010/main" val="2376519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15334</TotalTime>
  <Words>5524</Words>
  <Application>Microsoft Office PowerPoint</Application>
  <PresentationFormat>On-screen Show (4:3)</PresentationFormat>
  <Paragraphs>877</Paragraphs>
  <Slides>85</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5" baseType="lpstr">
      <vt:lpstr>Arial</vt:lpstr>
      <vt:lpstr>Arimo</vt:lpstr>
      <vt:lpstr>Calibri</vt:lpstr>
      <vt:lpstr>Gilroy</vt:lpstr>
      <vt:lpstr>Roboto</vt:lpstr>
      <vt:lpstr>source sans pro</vt:lpstr>
      <vt:lpstr>Times New Roman</vt:lpstr>
      <vt:lpstr>Wingdings</vt:lpstr>
      <vt:lpstr>Office Theme</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Nitesh Mm</cp:lastModifiedBy>
  <cp:revision>257</cp:revision>
  <dcterms:created xsi:type="dcterms:W3CDTF">2006-08-16T00:00:00Z</dcterms:created>
  <dcterms:modified xsi:type="dcterms:W3CDTF">2023-01-29T19:24:46Z</dcterms:modified>
</cp:coreProperties>
</file>